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Inter Bold" charset="1" panose="020B0802030000000004"/>
      <p:regular r:id="rId25"/>
    </p:embeddedFont>
    <p:embeddedFont>
      <p:font typeface="Open Sans Extra Bold" charset="1" panose="020B0906030804020204"/>
      <p:regular r:id="rId26"/>
    </p:embeddedFont>
    <p:embeddedFont>
      <p:font typeface="Poppins" charset="1" panose="00000500000000000000"/>
      <p:regular r:id="rId27"/>
    </p:embeddedFont>
    <p:embeddedFont>
      <p:font typeface="Poppins Bold" charset="1" panose="00000800000000000000"/>
      <p:regular r:id="rId28"/>
    </p:embeddedFont>
    <p:embeddedFont>
      <p:font typeface="Kollektif Bold" charset="1" panose="020B0604020101010102"/>
      <p:regular r:id="rId29"/>
    </p:embeddedFont>
    <p:embeddedFont>
      <p:font typeface="DM Sans" charset="1" panose="00000000000000000000"/>
      <p:regular r:id="rId30"/>
    </p:embeddedFont>
    <p:embeddedFont>
      <p:font typeface="Inter" charset="1" panose="020B0502030000000004"/>
      <p:regular r:id="rId31"/>
    </p:embeddedFont>
    <p:embeddedFont>
      <p:font typeface="Canva Sans" charset="1" panose="020B0503030501040103"/>
      <p:regular r:id="rId32"/>
    </p:embeddedFont>
    <p:embeddedFont>
      <p:font typeface="Inter Thin" charset="1" panose="020B0A0205000000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2.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42.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42.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42.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 Id="rId8"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jpe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4.png" Type="http://schemas.openxmlformats.org/officeDocument/2006/relationships/image"/><Relationship Id="rId9"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3.png" Type="http://schemas.openxmlformats.org/officeDocument/2006/relationships/image"/><Relationship Id="rId6"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13.png" Type="http://schemas.openxmlformats.org/officeDocument/2006/relationships/image"/><Relationship Id="rId20" Target="../media/image31.png" Type="http://schemas.openxmlformats.org/officeDocument/2006/relationships/image"/><Relationship Id="rId21" Target="../media/image32.svg" Type="http://schemas.openxmlformats.org/officeDocument/2006/relationships/image"/><Relationship Id="rId22" Target="../media/image33.png" Type="http://schemas.openxmlformats.org/officeDocument/2006/relationships/image"/><Relationship Id="rId23" Target="../media/image34.svg" Type="http://schemas.openxmlformats.org/officeDocument/2006/relationships/image"/><Relationship Id="rId24" Target="../media/image35.png" Type="http://schemas.openxmlformats.org/officeDocument/2006/relationships/image"/><Relationship Id="rId25" Target="../media/image36.svg" Type="http://schemas.openxmlformats.org/officeDocument/2006/relationships/image"/><Relationship Id="rId26" Target="../media/image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000500"/>
            <a:ext cx="18288000" cy="1828800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alpha val="48627"/>
              </a:srgbClr>
            </a:solidFill>
          </p:spPr>
        </p:sp>
      </p:grpSp>
      <p:grpSp>
        <p:nvGrpSpPr>
          <p:cNvPr name="Group 4" id="4"/>
          <p:cNvGrpSpPr/>
          <p:nvPr/>
        </p:nvGrpSpPr>
        <p:grpSpPr>
          <a:xfrm rot="0">
            <a:off x="844330" y="-3156170"/>
            <a:ext cx="16599341" cy="1659934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alpha val="48627"/>
              </a:srgbClr>
            </a:solidFill>
          </p:spPr>
        </p:sp>
      </p:grpSp>
      <p:grpSp>
        <p:nvGrpSpPr>
          <p:cNvPr name="Group 6" id="6"/>
          <p:cNvGrpSpPr/>
          <p:nvPr/>
        </p:nvGrpSpPr>
        <p:grpSpPr>
          <a:xfrm rot="0">
            <a:off x="1678003" y="-2322497"/>
            <a:ext cx="14931994" cy="1493199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alpha val="48627"/>
              </a:srgbClr>
            </a:solidFill>
          </p:spPr>
        </p:sp>
      </p:grpSp>
      <p:grpSp>
        <p:nvGrpSpPr>
          <p:cNvPr name="Group 8" id="8"/>
          <p:cNvGrpSpPr/>
          <p:nvPr/>
        </p:nvGrpSpPr>
        <p:grpSpPr>
          <a:xfrm rot="0">
            <a:off x="2558970" y="-1441530"/>
            <a:ext cx="13170060" cy="13170060"/>
            <a:chOff x="0" y="0"/>
            <a:chExt cx="13716000" cy="13716000"/>
          </a:xfrm>
        </p:grpSpPr>
        <p:sp>
          <p:nvSpPr>
            <p:cNvPr name="Freeform 9" id="9"/>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
              <a:stretch>
                <a:fillRect l="0" t="-12189" r="0" b="-12189"/>
              </a:stretch>
            </a:blipFill>
          </p:spPr>
        </p:sp>
      </p:grpSp>
      <p:grpSp>
        <p:nvGrpSpPr>
          <p:cNvPr name="Group 10" id="10"/>
          <p:cNvGrpSpPr/>
          <p:nvPr/>
        </p:nvGrpSpPr>
        <p:grpSpPr>
          <a:xfrm rot="0">
            <a:off x="2558970" y="-1441530"/>
            <a:ext cx="13170060" cy="1317006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alpha val="48627"/>
              </a:srgbClr>
            </a:solidFill>
          </p:spPr>
        </p:sp>
      </p:grpSp>
      <p:sp>
        <p:nvSpPr>
          <p:cNvPr name="Freeform 12" id="12"/>
          <p:cNvSpPr/>
          <p:nvPr/>
        </p:nvSpPr>
        <p:spPr>
          <a:xfrm flipH="false" flipV="false" rot="0">
            <a:off x="15279558" y="329425"/>
            <a:ext cx="2660878" cy="699275"/>
          </a:xfrm>
          <a:custGeom>
            <a:avLst/>
            <a:gdLst/>
            <a:ahLst/>
            <a:cxnLst/>
            <a:rect r="r" b="b" t="t" l="l"/>
            <a:pathLst>
              <a:path h="699275" w="2660878">
                <a:moveTo>
                  <a:pt x="0" y="0"/>
                </a:moveTo>
                <a:lnTo>
                  <a:pt x="2660878" y="0"/>
                </a:lnTo>
                <a:lnTo>
                  <a:pt x="2660878" y="699275"/>
                </a:lnTo>
                <a:lnTo>
                  <a:pt x="0" y="699275"/>
                </a:lnTo>
                <a:lnTo>
                  <a:pt x="0" y="0"/>
                </a:lnTo>
                <a:close/>
              </a:path>
            </a:pathLst>
          </a:custGeom>
          <a:blipFill>
            <a:blip r:embed="rId3"/>
            <a:stretch>
              <a:fillRect l="0" t="0" r="0" b="0"/>
            </a:stretch>
          </a:blipFill>
        </p:spPr>
      </p:sp>
      <p:sp>
        <p:nvSpPr>
          <p:cNvPr name="Freeform 13" id="13"/>
          <p:cNvSpPr/>
          <p:nvPr/>
        </p:nvSpPr>
        <p:spPr>
          <a:xfrm flipH="false" flipV="false" rot="0">
            <a:off x="-85725" y="9440713"/>
            <a:ext cx="1639139" cy="1274395"/>
          </a:xfrm>
          <a:custGeom>
            <a:avLst/>
            <a:gdLst/>
            <a:ahLst/>
            <a:cxnLst/>
            <a:rect r="r" b="b" t="t" l="l"/>
            <a:pathLst>
              <a:path h="1274395" w="1639139">
                <a:moveTo>
                  <a:pt x="0" y="0"/>
                </a:moveTo>
                <a:lnTo>
                  <a:pt x="1639139" y="0"/>
                </a:lnTo>
                <a:lnTo>
                  <a:pt x="1639139" y="1274395"/>
                </a:lnTo>
                <a:lnTo>
                  <a:pt x="0" y="1274395"/>
                </a:lnTo>
                <a:lnTo>
                  <a:pt x="0" y="0"/>
                </a:lnTo>
                <a:close/>
              </a:path>
            </a:pathLst>
          </a:custGeom>
          <a:blipFill>
            <a:blip r:embed="rId4"/>
            <a:stretch>
              <a:fillRect l="0" t="-28620" r="0" b="0"/>
            </a:stretch>
          </a:blipFill>
        </p:spPr>
      </p:sp>
      <p:sp>
        <p:nvSpPr>
          <p:cNvPr name="TextBox 14" id="14"/>
          <p:cNvSpPr txBox="true"/>
          <p:nvPr/>
        </p:nvSpPr>
        <p:spPr>
          <a:xfrm rot="0">
            <a:off x="4877282" y="7912170"/>
            <a:ext cx="8533436"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Inter Bold"/>
              </a:rPr>
              <a:t>Oluwatosin Joshua Adebayo</a:t>
            </a:r>
          </a:p>
        </p:txBody>
      </p:sp>
      <p:sp>
        <p:nvSpPr>
          <p:cNvPr name="TextBox 15" id="15"/>
          <p:cNvSpPr txBox="true"/>
          <p:nvPr/>
        </p:nvSpPr>
        <p:spPr>
          <a:xfrm rot="0">
            <a:off x="3574475" y="3567816"/>
            <a:ext cx="11705083" cy="2625725"/>
          </a:xfrm>
          <a:prstGeom prst="rect">
            <a:avLst/>
          </a:prstGeom>
        </p:spPr>
        <p:txBody>
          <a:bodyPr anchor="t" rtlCol="false" tIns="0" lIns="0" bIns="0" rIns="0">
            <a:spAutoFit/>
          </a:bodyPr>
          <a:lstStyle/>
          <a:p>
            <a:pPr algn="ctr">
              <a:lnSpc>
                <a:spcPts val="7000"/>
              </a:lnSpc>
            </a:pPr>
            <a:r>
              <a:rPr lang="en-US" sz="5000">
                <a:solidFill>
                  <a:srgbClr val="FFFFFF"/>
                </a:solidFill>
                <a:latin typeface="Inter Bold"/>
              </a:rPr>
              <a:t>MAHATMA GANDHI</a:t>
            </a:r>
          </a:p>
          <a:p>
            <a:pPr algn="ctr">
              <a:lnSpc>
                <a:spcPts val="7000"/>
              </a:lnSpc>
            </a:pPr>
            <a:r>
              <a:rPr lang="en-US" sz="5000">
                <a:solidFill>
                  <a:srgbClr val="FFFFFF"/>
                </a:solidFill>
                <a:latin typeface="Inter Bold"/>
              </a:rPr>
              <a:t>NATIONAL RURAL EMPLOYMENT GUARANTEE SCHEME (NREGA)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9525"/>
            <a:ext cx="18288000" cy="10371958"/>
          </a:xfrm>
          <a:custGeom>
            <a:avLst/>
            <a:gdLst/>
            <a:ahLst/>
            <a:cxnLst/>
            <a:rect r="r" b="b" t="t" l="l"/>
            <a:pathLst>
              <a:path h="10371958" w="18288000">
                <a:moveTo>
                  <a:pt x="0" y="0"/>
                </a:moveTo>
                <a:lnTo>
                  <a:pt x="18288000" y="0"/>
                </a:lnTo>
                <a:lnTo>
                  <a:pt x="18288000" y="10371958"/>
                </a:lnTo>
                <a:lnTo>
                  <a:pt x="0" y="10371958"/>
                </a:lnTo>
                <a:lnTo>
                  <a:pt x="0" y="0"/>
                </a:lnTo>
                <a:close/>
              </a:path>
            </a:pathLst>
          </a:custGeom>
          <a:blipFill>
            <a:blip r:embed="rId2"/>
            <a:stretch>
              <a:fillRect l="0" t="0" r="0" b="0"/>
            </a:stretch>
          </a:blipFill>
        </p:spPr>
      </p:sp>
      <p:sp>
        <p:nvSpPr>
          <p:cNvPr name="Freeform 3" id="3"/>
          <p:cNvSpPr/>
          <p:nvPr/>
        </p:nvSpPr>
        <p:spPr>
          <a:xfrm flipH="false" flipV="false" rot="0">
            <a:off x="17031936" y="0"/>
            <a:ext cx="1046933" cy="813968"/>
          </a:xfrm>
          <a:custGeom>
            <a:avLst/>
            <a:gdLst/>
            <a:ahLst/>
            <a:cxnLst/>
            <a:rect r="r" b="b" t="t" l="l"/>
            <a:pathLst>
              <a:path h="813968" w="1046933">
                <a:moveTo>
                  <a:pt x="0" y="0"/>
                </a:moveTo>
                <a:lnTo>
                  <a:pt x="1046933" y="0"/>
                </a:lnTo>
                <a:lnTo>
                  <a:pt x="1046933" y="813968"/>
                </a:lnTo>
                <a:lnTo>
                  <a:pt x="0" y="813968"/>
                </a:lnTo>
                <a:lnTo>
                  <a:pt x="0" y="0"/>
                </a:lnTo>
                <a:close/>
              </a:path>
            </a:pathLst>
          </a:custGeom>
          <a:blipFill>
            <a:blip r:embed="rId3"/>
            <a:stretch>
              <a:fillRect l="0" t="-2862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44960"/>
            <a:ext cx="18474473" cy="10360535"/>
          </a:xfrm>
          <a:custGeom>
            <a:avLst/>
            <a:gdLst/>
            <a:ahLst/>
            <a:cxnLst/>
            <a:rect r="r" b="b" t="t" l="l"/>
            <a:pathLst>
              <a:path h="10360535" w="18474473">
                <a:moveTo>
                  <a:pt x="0" y="0"/>
                </a:moveTo>
                <a:lnTo>
                  <a:pt x="18474473" y="0"/>
                </a:lnTo>
                <a:lnTo>
                  <a:pt x="18474473" y="10360535"/>
                </a:lnTo>
                <a:lnTo>
                  <a:pt x="0" y="10360535"/>
                </a:lnTo>
                <a:lnTo>
                  <a:pt x="0" y="0"/>
                </a:lnTo>
                <a:close/>
              </a:path>
            </a:pathLst>
          </a:custGeom>
          <a:blipFill>
            <a:blip r:embed="rId2"/>
            <a:stretch>
              <a:fillRect l="0" t="-509" r="0" b="-509"/>
            </a:stretch>
          </a:blipFill>
        </p:spPr>
      </p:sp>
      <p:sp>
        <p:nvSpPr>
          <p:cNvPr name="Freeform 3" id="3"/>
          <p:cNvSpPr/>
          <p:nvPr/>
        </p:nvSpPr>
        <p:spPr>
          <a:xfrm flipH="false" flipV="false" rot="0">
            <a:off x="17031936" y="0"/>
            <a:ext cx="1046933" cy="813968"/>
          </a:xfrm>
          <a:custGeom>
            <a:avLst/>
            <a:gdLst/>
            <a:ahLst/>
            <a:cxnLst/>
            <a:rect r="r" b="b" t="t" l="l"/>
            <a:pathLst>
              <a:path h="813968" w="1046933">
                <a:moveTo>
                  <a:pt x="0" y="0"/>
                </a:moveTo>
                <a:lnTo>
                  <a:pt x="1046933" y="0"/>
                </a:lnTo>
                <a:lnTo>
                  <a:pt x="1046933" y="813968"/>
                </a:lnTo>
                <a:lnTo>
                  <a:pt x="0" y="813968"/>
                </a:lnTo>
                <a:lnTo>
                  <a:pt x="0" y="0"/>
                </a:lnTo>
                <a:close/>
              </a:path>
            </a:pathLst>
          </a:custGeom>
          <a:blipFill>
            <a:blip r:embed="rId3"/>
            <a:stretch>
              <a:fillRect l="0" t="-2862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385631"/>
            <a:ext cx="7275309" cy="7246889"/>
            <a:chOff x="0" y="0"/>
            <a:chExt cx="6502400" cy="6477000"/>
          </a:xfrm>
        </p:grpSpPr>
        <p:sp>
          <p:nvSpPr>
            <p:cNvPr name="Freeform 3" id="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38887" t="0" r="-38887" b="0"/>
              </a:stretch>
            </a:blipFill>
          </p:spPr>
        </p:sp>
        <p:sp>
          <p:nvSpPr>
            <p:cNvPr name="Freeform 4" id="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271FF"/>
            </a:solidFill>
          </p:spPr>
        </p:sp>
      </p:grpSp>
      <p:sp>
        <p:nvSpPr>
          <p:cNvPr name="Freeform 5" id="5"/>
          <p:cNvSpPr/>
          <p:nvPr/>
        </p:nvSpPr>
        <p:spPr>
          <a:xfrm flipH="false" flipV="false" rot="0">
            <a:off x="10940399" y="2928928"/>
            <a:ext cx="6699990" cy="6699990"/>
          </a:xfrm>
          <a:custGeom>
            <a:avLst/>
            <a:gdLst/>
            <a:ahLst/>
            <a:cxnLst/>
            <a:rect r="r" b="b" t="t" l="l"/>
            <a:pathLst>
              <a:path h="6699990" w="6699990">
                <a:moveTo>
                  <a:pt x="0" y="0"/>
                </a:moveTo>
                <a:lnTo>
                  <a:pt x="6699990" y="0"/>
                </a:lnTo>
                <a:lnTo>
                  <a:pt x="6699990" y="6699990"/>
                </a:lnTo>
                <a:lnTo>
                  <a:pt x="0" y="6699990"/>
                </a:lnTo>
                <a:lnTo>
                  <a:pt x="0" y="0"/>
                </a:lnTo>
                <a:close/>
              </a:path>
            </a:pathLst>
          </a:custGeom>
          <a:blipFill>
            <a:blip r:embed="rId3">
              <a:alphaModFix amt="21999"/>
            </a:blip>
            <a:stretch>
              <a:fillRect l="0" t="0" r="0" b="0"/>
            </a:stretch>
          </a:blipFill>
        </p:spPr>
      </p:sp>
      <p:grpSp>
        <p:nvGrpSpPr>
          <p:cNvPr name="Group 6" id="6"/>
          <p:cNvGrpSpPr/>
          <p:nvPr/>
        </p:nvGrpSpPr>
        <p:grpSpPr>
          <a:xfrm rot="0">
            <a:off x="11745992" y="3450608"/>
            <a:ext cx="4910685" cy="5497496"/>
            <a:chOff x="0" y="0"/>
            <a:chExt cx="2231174" cy="2497793"/>
          </a:xfrm>
        </p:grpSpPr>
        <p:sp>
          <p:nvSpPr>
            <p:cNvPr name="Freeform 7" id="7"/>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8" id="8"/>
          <p:cNvSpPr/>
          <p:nvPr/>
        </p:nvSpPr>
        <p:spPr>
          <a:xfrm flipH="false" flipV="false" rot="0">
            <a:off x="5513670" y="2928928"/>
            <a:ext cx="6699990" cy="6699990"/>
          </a:xfrm>
          <a:custGeom>
            <a:avLst/>
            <a:gdLst/>
            <a:ahLst/>
            <a:cxnLst/>
            <a:rect r="r" b="b" t="t" l="l"/>
            <a:pathLst>
              <a:path h="6699990" w="6699990">
                <a:moveTo>
                  <a:pt x="0" y="0"/>
                </a:moveTo>
                <a:lnTo>
                  <a:pt x="6699990" y="0"/>
                </a:lnTo>
                <a:lnTo>
                  <a:pt x="6699990" y="6699990"/>
                </a:lnTo>
                <a:lnTo>
                  <a:pt x="0" y="6699990"/>
                </a:lnTo>
                <a:lnTo>
                  <a:pt x="0" y="0"/>
                </a:lnTo>
                <a:close/>
              </a:path>
            </a:pathLst>
          </a:custGeom>
          <a:blipFill>
            <a:blip r:embed="rId3">
              <a:alphaModFix amt="21999"/>
            </a:blip>
            <a:stretch>
              <a:fillRect l="0" t="0" r="0" b="0"/>
            </a:stretch>
          </a:blipFill>
        </p:spPr>
      </p:sp>
      <p:grpSp>
        <p:nvGrpSpPr>
          <p:cNvPr name="Group 9" id="9"/>
          <p:cNvGrpSpPr/>
          <p:nvPr/>
        </p:nvGrpSpPr>
        <p:grpSpPr>
          <a:xfrm rot="0">
            <a:off x="6319263" y="3450608"/>
            <a:ext cx="4910685" cy="5497496"/>
            <a:chOff x="0" y="0"/>
            <a:chExt cx="2231174" cy="2497793"/>
          </a:xfrm>
        </p:grpSpPr>
        <p:sp>
          <p:nvSpPr>
            <p:cNvPr name="Freeform 10" id="10"/>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11" id="11"/>
          <p:cNvSpPr/>
          <p:nvPr/>
        </p:nvSpPr>
        <p:spPr>
          <a:xfrm flipH="false" flipV="false" rot="0">
            <a:off x="6795188" y="4599700"/>
            <a:ext cx="3958833" cy="1599655"/>
          </a:xfrm>
          <a:custGeom>
            <a:avLst/>
            <a:gdLst/>
            <a:ahLst/>
            <a:cxnLst/>
            <a:rect r="r" b="b" t="t" l="l"/>
            <a:pathLst>
              <a:path h="1599655" w="3958833">
                <a:moveTo>
                  <a:pt x="0" y="0"/>
                </a:moveTo>
                <a:lnTo>
                  <a:pt x="3958833" y="0"/>
                </a:lnTo>
                <a:lnTo>
                  <a:pt x="3958833" y="1599656"/>
                </a:lnTo>
                <a:lnTo>
                  <a:pt x="0" y="1599656"/>
                </a:lnTo>
                <a:lnTo>
                  <a:pt x="0" y="0"/>
                </a:lnTo>
                <a:close/>
              </a:path>
            </a:pathLst>
          </a:custGeom>
          <a:blipFill>
            <a:blip r:embed="rId4"/>
            <a:stretch>
              <a:fillRect l="-9337" t="-6752" r="-24852" b="-14980"/>
            </a:stretch>
          </a:blipFill>
        </p:spPr>
      </p:sp>
      <p:sp>
        <p:nvSpPr>
          <p:cNvPr name="Freeform 12" id="12"/>
          <p:cNvSpPr/>
          <p:nvPr/>
        </p:nvSpPr>
        <p:spPr>
          <a:xfrm flipH="false" flipV="false" rot="0">
            <a:off x="12304914" y="4599700"/>
            <a:ext cx="3792841" cy="1527693"/>
          </a:xfrm>
          <a:custGeom>
            <a:avLst/>
            <a:gdLst/>
            <a:ahLst/>
            <a:cxnLst/>
            <a:rect r="r" b="b" t="t" l="l"/>
            <a:pathLst>
              <a:path h="1527693" w="3792841">
                <a:moveTo>
                  <a:pt x="0" y="0"/>
                </a:moveTo>
                <a:lnTo>
                  <a:pt x="3792841" y="0"/>
                </a:lnTo>
                <a:lnTo>
                  <a:pt x="3792841" y="1527694"/>
                </a:lnTo>
                <a:lnTo>
                  <a:pt x="0" y="1527694"/>
                </a:lnTo>
                <a:lnTo>
                  <a:pt x="0" y="0"/>
                </a:lnTo>
                <a:close/>
              </a:path>
            </a:pathLst>
          </a:custGeom>
          <a:blipFill>
            <a:blip r:embed="rId5"/>
            <a:stretch>
              <a:fillRect l="-8607" t="0" r="-8607" b="0"/>
            </a:stretch>
          </a:blipFill>
        </p:spPr>
      </p:sp>
      <p:sp>
        <p:nvSpPr>
          <p:cNvPr name="Freeform 13" id="13"/>
          <p:cNvSpPr/>
          <p:nvPr/>
        </p:nvSpPr>
        <p:spPr>
          <a:xfrm flipH="false" flipV="false" rot="0">
            <a:off x="9724415" y="1959334"/>
            <a:ext cx="4043154" cy="1337351"/>
          </a:xfrm>
          <a:custGeom>
            <a:avLst/>
            <a:gdLst/>
            <a:ahLst/>
            <a:cxnLst/>
            <a:rect r="r" b="b" t="t" l="l"/>
            <a:pathLst>
              <a:path h="1337351" w="4043154">
                <a:moveTo>
                  <a:pt x="0" y="0"/>
                </a:moveTo>
                <a:lnTo>
                  <a:pt x="4043154" y="0"/>
                </a:lnTo>
                <a:lnTo>
                  <a:pt x="4043154" y="1337351"/>
                </a:lnTo>
                <a:lnTo>
                  <a:pt x="0" y="1337351"/>
                </a:lnTo>
                <a:lnTo>
                  <a:pt x="0" y="0"/>
                </a:lnTo>
                <a:close/>
              </a:path>
            </a:pathLst>
          </a:custGeom>
          <a:blipFill>
            <a:blip r:embed="rId6"/>
            <a:stretch>
              <a:fillRect l="0" t="0" r="0" b="0"/>
            </a:stretch>
          </a:blipFill>
        </p:spPr>
      </p:sp>
      <p:sp>
        <p:nvSpPr>
          <p:cNvPr name="TextBox 14" id="14"/>
          <p:cNvSpPr txBox="true"/>
          <p:nvPr/>
        </p:nvSpPr>
        <p:spPr>
          <a:xfrm rot="0">
            <a:off x="6932893" y="6791581"/>
            <a:ext cx="3683424" cy="1443349"/>
          </a:xfrm>
          <a:prstGeom prst="rect">
            <a:avLst/>
          </a:prstGeom>
        </p:spPr>
        <p:txBody>
          <a:bodyPr anchor="t" rtlCol="false" tIns="0" lIns="0" bIns="0" rIns="0">
            <a:spAutoFit/>
          </a:bodyPr>
          <a:lstStyle/>
          <a:p>
            <a:pPr algn="l" marL="0" indent="0" lvl="0">
              <a:lnSpc>
                <a:spcPts val="2870"/>
              </a:lnSpc>
              <a:spcBef>
                <a:spcPct val="0"/>
              </a:spcBef>
            </a:pPr>
            <a:r>
              <a:rPr lang="en-US" sz="2050">
                <a:solidFill>
                  <a:srgbClr val="1B1B1B"/>
                </a:solidFill>
                <a:latin typeface="Inter"/>
              </a:rPr>
              <a:t>The program has empowered many unskilled laborers and has provided guaranteed employment.</a:t>
            </a:r>
          </a:p>
        </p:txBody>
      </p:sp>
      <p:sp>
        <p:nvSpPr>
          <p:cNvPr name="TextBox 15" id="15"/>
          <p:cNvSpPr txBox="true"/>
          <p:nvPr/>
        </p:nvSpPr>
        <p:spPr>
          <a:xfrm rot="0">
            <a:off x="12503391" y="6707762"/>
            <a:ext cx="3683424" cy="1081399"/>
          </a:xfrm>
          <a:prstGeom prst="rect">
            <a:avLst/>
          </a:prstGeom>
        </p:spPr>
        <p:txBody>
          <a:bodyPr anchor="t" rtlCol="false" tIns="0" lIns="0" bIns="0" rIns="0">
            <a:spAutoFit/>
          </a:bodyPr>
          <a:lstStyle/>
          <a:p>
            <a:pPr algn="l" marL="0" indent="0" lvl="0">
              <a:lnSpc>
                <a:spcPts val="2870"/>
              </a:lnSpc>
              <a:spcBef>
                <a:spcPct val="0"/>
              </a:spcBef>
            </a:pPr>
            <a:r>
              <a:rPr lang="en-US" sz="2050" strike="noStrike" u="none">
                <a:solidFill>
                  <a:srgbClr val="1B1B1B"/>
                </a:solidFill>
                <a:latin typeface="Inter"/>
              </a:rPr>
              <a:t>Average wage rate meets up with the generic average wage per day in India</a:t>
            </a:r>
          </a:p>
        </p:txBody>
      </p:sp>
      <p:sp>
        <p:nvSpPr>
          <p:cNvPr name="TextBox 16" id="16"/>
          <p:cNvSpPr txBox="true"/>
          <p:nvPr/>
        </p:nvSpPr>
        <p:spPr>
          <a:xfrm rot="0">
            <a:off x="7637018" y="434796"/>
            <a:ext cx="8217947" cy="1121134"/>
          </a:xfrm>
          <a:prstGeom prst="rect">
            <a:avLst/>
          </a:prstGeom>
        </p:spPr>
        <p:txBody>
          <a:bodyPr anchor="t" rtlCol="false" tIns="0" lIns="0" bIns="0" rIns="0">
            <a:spAutoFit/>
          </a:bodyPr>
          <a:lstStyle/>
          <a:p>
            <a:pPr algn="ctr" marL="0" indent="0" lvl="0">
              <a:lnSpc>
                <a:spcPts val="9063"/>
              </a:lnSpc>
            </a:pPr>
            <a:r>
              <a:rPr lang="en-US" sz="6971">
                <a:solidFill>
                  <a:srgbClr val="004AAD"/>
                </a:solidFill>
                <a:latin typeface="Inter Bold"/>
              </a:rPr>
              <a:t>Insights</a:t>
            </a:r>
          </a:p>
        </p:txBody>
      </p:sp>
      <p:sp>
        <p:nvSpPr>
          <p:cNvPr name="Freeform 17" id="17"/>
          <p:cNvSpPr/>
          <p:nvPr/>
        </p:nvSpPr>
        <p:spPr>
          <a:xfrm flipH="false" flipV="false" rot="0">
            <a:off x="16638276" y="9004375"/>
            <a:ext cx="1649724" cy="1282625"/>
          </a:xfrm>
          <a:custGeom>
            <a:avLst/>
            <a:gdLst/>
            <a:ahLst/>
            <a:cxnLst/>
            <a:rect r="r" b="b" t="t" l="l"/>
            <a:pathLst>
              <a:path h="1282625" w="1649724">
                <a:moveTo>
                  <a:pt x="0" y="0"/>
                </a:moveTo>
                <a:lnTo>
                  <a:pt x="1649724" y="0"/>
                </a:lnTo>
                <a:lnTo>
                  <a:pt x="1649724" y="1282625"/>
                </a:lnTo>
                <a:lnTo>
                  <a:pt x="0" y="1282625"/>
                </a:lnTo>
                <a:lnTo>
                  <a:pt x="0" y="0"/>
                </a:lnTo>
                <a:close/>
              </a:path>
            </a:pathLst>
          </a:custGeom>
          <a:blipFill>
            <a:blip r:embed="rId7"/>
            <a:stretch>
              <a:fillRect l="0" t="-2862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2245" y="2252529"/>
            <a:ext cx="8460359" cy="7920171"/>
          </a:xfrm>
          <a:custGeom>
            <a:avLst/>
            <a:gdLst/>
            <a:ahLst/>
            <a:cxnLst/>
            <a:rect r="r" b="b" t="t" l="l"/>
            <a:pathLst>
              <a:path h="7920171" w="8460359">
                <a:moveTo>
                  <a:pt x="0" y="0"/>
                </a:moveTo>
                <a:lnTo>
                  <a:pt x="8460360" y="0"/>
                </a:lnTo>
                <a:lnTo>
                  <a:pt x="8460360" y="7920171"/>
                </a:lnTo>
                <a:lnTo>
                  <a:pt x="0" y="7920171"/>
                </a:lnTo>
                <a:lnTo>
                  <a:pt x="0" y="0"/>
                </a:lnTo>
                <a:close/>
              </a:path>
            </a:pathLst>
          </a:custGeom>
          <a:blipFill>
            <a:blip r:embed="rId2">
              <a:alphaModFix amt="12000"/>
            </a:blip>
            <a:stretch>
              <a:fillRect l="0" t="-3410" r="0" b="-3410"/>
            </a:stretch>
          </a:blipFill>
        </p:spPr>
      </p:sp>
      <p:sp>
        <p:nvSpPr>
          <p:cNvPr name="Freeform 3" id="3"/>
          <p:cNvSpPr/>
          <p:nvPr/>
        </p:nvSpPr>
        <p:spPr>
          <a:xfrm flipH="false" flipV="false" rot="0">
            <a:off x="9615955" y="2252529"/>
            <a:ext cx="8460359" cy="7920171"/>
          </a:xfrm>
          <a:custGeom>
            <a:avLst/>
            <a:gdLst/>
            <a:ahLst/>
            <a:cxnLst/>
            <a:rect r="r" b="b" t="t" l="l"/>
            <a:pathLst>
              <a:path h="7920171" w="8460359">
                <a:moveTo>
                  <a:pt x="0" y="0"/>
                </a:moveTo>
                <a:lnTo>
                  <a:pt x="8460359" y="0"/>
                </a:lnTo>
                <a:lnTo>
                  <a:pt x="8460359" y="7920171"/>
                </a:lnTo>
                <a:lnTo>
                  <a:pt x="0" y="7920171"/>
                </a:lnTo>
                <a:lnTo>
                  <a:pt x="0" y="0"/>
                </a:lnTo>
                <a:close/>
              </a:path>
            </a:pathLst>
          </a:custGeom>
          <a:blipFill>
            <a:blip r:embed="rId2">
              <a:alphaModFix amt="12000"/>
            </a:blip>
            <a:stretch>
              <a:fillRect l="0" t="-3410" r="0" b="-3410"/>
            </a:stretch>
          </a:blipFill>
        </p:spPr>
      </p:sp>
      <p:grpSp>
        <p:nvGrpSpPr>
          <p:cNvPr name="Group 4" id="4"/>
          <p:cNvGrpSpPr/>
          <p:nvPr/>
        </p:nvGrpSpPr>
        <p:grpSpPr>
          <a:xfrm rot="0">
            <a:off x="1314013" y="2969450"/>
            <a:ext cx="15945287" cy="7317550"/>
            <a:chOff x="0" y="0"/>
            <a:chExt cx="7526614" cy="3454085"/>
          </a:xfrm>
        </p:grpSpPr>
        <p:sp>
          <p:nvSpPr>
            <p:cNvPr name="Freeform 5" id="5"/>
            <p:cNvSpPr/>
            <p:nvPr/>
          </p:nvSpPr>
          <p:spPr>
            <a:xfrm flipH="false" flipV="false" rot="0">
              <a:off x="0" y="0"/>
              <a:ext cx="7526613" cy="3454085"/>
            </a:xfrm>
            <a:custGeom>
              <a:avLst/>
              <a:gdLst/>
              <a:ahLst/>
              <a:cxnLst/>
              <a:rect r="r" b="b" t="t" l="l"/>
              <a:pathLst>
                <a:path h="3454085" w="7526613">
                  <a:moveTo>
                    <a:pt x="7402154" y="3454085"/>
                  </a:moveTo>
                  <a:lnTo>
                    <a:pt x="124460" y="3454085"/>
                  </a:lnTo>
                  <a:cubicBezTo>
                    <a:pt x="55880" y="3454085"/>
                    <a:pt x="0" y="3398205"/>
                    <a:pt x="0" y="3329625"/>
                  </a:cubicBezTo>
                  <a:lnTo>
                    <a:pt x="0" y="124460"/>
                  </a:lnTo>
                  <a:cubicBezTo>
                    <a:pt x="0" y="55880"/>
                    <a:pt x="55880" y="0"/>
                    <a:pt x="124460" y="0"/>
                  </a:cubicBezTo>
                  <a:lnTo>
                    <a:pt x="7402154" y="0"/>
                  </a:lnTo>
                  <a:cubicBezTo>
                    <a:pt x="7470734" y="0"/>
                    <a:pt x="7526613" y="55880"/>
                    <a:pt x="7526613" y="124460"/>
                  </a:cubicBezTo>
                  <a:lnTo>
                    <a:pt x="7526613" y="3329625"/>
                  </a:lnTo>
                  <a:cubicBezTo>
                    <a:pt x="7526613" y="3398205"/>
                    <a:pt x="7470734" y="3454085"/>
                    <a:pt x="7402154" y="3454085"/>
                  </a:cubicBezTo>
                  <a:close/>
                </a:path>
              </a:pathLst>
            </a:custGeom>
            <a:solidFill>
              <a:srgbClr val="FFFFFF"/>
            </a:solidFill>
          </p:spPr>
        </p:sp>
      </p:grpSp>
      <p:grpSp>
        <p:nvGrpSpPr>
          <p:cNvPr name="Group 6" id="6"/>
          <p:cNvGrpSpPr/>
          <p:nvPr/>
        </p:nvGrpSpPr>
        <p:grpSpPr>
          <a:xfrm rot="0">
            <a:off x="11009250" y="4003505"/>
            <a:ext cx="5344820" cy="3006423"/>
            <a:chOff x="0" y="0"/>
            <a:chExt cx="11289030" cy="6350000"/>
          </a:xfrm>
        </p:grpSpPr>
        <p:sp>
          <p:nvSpPr>
            <p:cNvPr name="Freeform 7" id="7"/>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alphaModFix amt="50000"/>
              </a:blip>
              <a:stretch>
                <a:fillRect l="-50" t="0" r="-50" b="0"/>
              </a:stretch>
            </a:blipFill>
          </p:spPr>
        </p:sp>
      </p:grpSp>
      <p:sp>
        <p:nvSpPr>
          <p:cNvPr name="Freeform 8" id="8"/>
          <p:cNvSpPr/>
          <p:nvPr/>
        </p:nvSpPr>
        <p:spPr>
          <a:xfrm flipH="false" flipV="false" rot="0">
            <a:off x="1400331" y="3231332"/>
            <a:ext cx="8215623" cy="6026968"/>
          </a:xfrm>
          <a:custGeom>
            <a:avLst/>
            <a:gdLst/>
            <a:ahLst/>
            <a:cxnLst/>
            <a:rect r="r" b="b" t="t" l="l"/>
            <a:pathLst>
              <a:path h="6026968" w="8215623">
                <a:moveTo>
                  <a:pt x="0" y="0"/>
                </a:moveTo>
                <a:lnTo>
                  <a:pt x="8215624" y="0"/>
                </a:lnTo>
                <a:lnTo>
                  <a:pt x="8215624" y="6026968"/>
                </a:lnTo>
                <a:lnTo>
                  <a:pt x="0" y="6026968"/>
                </a:lnTo>
                <a:lnTo>
                  <a:pt x="0" y="0"/>
                </a:lnTo>
                <a:close/>
              </a:path>
            </a:pathLst>
          </a:custGeom>
          <a:blipFill>
            <a:blip r:embed="rId4"/>
            <a:stretch>
              <a:fillRect l="0" t="0" r="0" b="0"/>
            </a:stretch>
          </a:blipFill>
        </p:spPr>
      </p:sp>
      <p:sp>
        <p:nvSpPr>
          <p:cNvPr name="TextBox 9" id="9"/>
          <p:cNvSpPr txBox="true"/>
          <p:nvPr/>
        </p:nvSpPr>
        <p:spPr>
          <a:xfrm rot="0">
            <a:off x="2890572" y="962025"/>
            <a:ext cx="12792169" cy="1121134"/>
          </a:xfrm>
          <a:prstGeom prst="rect">
            <a:avLst/>
          </a:prstGeom>
        </p:spPr>
        <p:txBody>
          <a:bodyPr anchor="t" rtlCol="false" tIns="0" lIns="0" bIns="0" rIns="0">
            <a:spAutoFit/>
          </a:bodyPr>
          <a:lstStyle/>
          <a:p>
            <a:pPr algn="ctr" marL="0" indent="0" lvl="0">
              <a:lnSpc>
                <a:spcPts val="9063"/>
              </a:lnSpc>
            </a:pPr>
            <a:r>
              <a:rPr lang="en-US" sz="6971">
                <a:solidFill>
                  <a:srgbClr val="004AAD"/>
                </a:solidFill>
                <a:latin typeface="Inter Bold"/>
              </a:rPr>
              <a:t>Insights</a:t>
            </a:r>
          </a:p>
        </p:txBody>
      </p:sp>
      <p:sp>
        <p:nvSpPr>
          <p:cNvPr name="TextBox 10" id="10"/>
          <p:cNvSpPr txBox="true"/>
          <p:nvPr/>
        </p:nvSpPr>
        <p:spPr>
          <a:xfrm rot="0">
            <a:off x="11009250" y="7491076"/>
            <a:ext cx="5344820" cy="2278979"/>
          </a:xfrm>
          <a:prstGeom prst="rect">
            <a:avLst/>
          </a:prstGeom>
        </p:spPr>
        <p:txBody>
          <a:bodyPr anchor="t" rtlCol="false" tIns="0" lIns="0" bIns="0" rIns="0">
            <a:spAutoFit/>
          </a:bodyPr>
          <a:lstStyle/>
          <a:p>
            <a:pPr algn="just" marL="0" indent="0" lvl="0">
              <a:lnSpc>
                <a:spcPts val="3011"/>
              </a:lnSpc>
              <a:spcBef>
                <a:spcPct val="0"/>
              </a:spcBef>
            </a:pPr>
            <a:r>
              <a:rPr lang="en-US" sz="2151">
                <a:solidFill>
                  <a:srgbClr val="000000"/>
                </a:solidFill>
                <a:latin typeface="Inter"/>
              </a:rPr>
              <a:t>There have been women representation in the program (979M person days) so far. This shows guaranteed employment for women in unskilled labor except Lakshadweep and DN Haveli with 495 &amp; &amp; 7 women person days respectively</a:t>
            </a:r>
          </a:p>
        </p:txBody>
      </p:sp>
      <p:sp>
        <p:nvSpPr>
          <p:cNvPr name="TextBox 11" id="11"/>
          <p:cNvSpPr txBox="true"/>
          <p:nvPr/>
        </p:nvSpPr>
        <p:spPr>
          <a:xfrm rot="0">
            <a:off x="1268483" y="9407618"/>
            <a:ext cx="8441234" cy="389254"/>
          </a:xfrm>
          <a:prstGeom prst="rect">
            <a:avLst/>
          </a:prstGeom>
        </p:spPr>
        <p:txBody>
          <a:bodyPr anchor="t" rtlCol="false" tIns="0" lIns="0" bIns="0" rIns="0">
            <a:spAutoFit/>
          </a:bodyPr>
          <a:lstStyle/>
          <a:p>
            <a:pPr algn="ctr">
              <a:lnSpc>
                <a:spcPts val="3220"/>
              </a:lnSpc>
            </a:pPr>
            <a:r>
              <a:rPr lang="en-US" sz="2300">
                <a:solidFill>
                  <a:srgbClr val="000000"/>
                </a:solidFill>
                <a:latin typeface="Canva Sans"/>
              </a:rPr>
              <a:t>Districts with the highest percentage of women person days</a:t>
            </a:r>
          </a:p>
        </p:txBody>
      </p:sp>
      <p:sp>
        <p:nvSpPr>
          <p:cNvPr name="Freeform 12" id="12"/>
          <p:cNvSpPr/>
          <p:nvPr/>
        </p:nvSpPr>
        <p:spPr>
          <a:xfrm flipH="false" flipV="false" rot="0">
            <a:off x="16638276" y="0"/>
            <a:ext cx="1649724" cy="1282625"/>
          </a:xfrm>
          <a:custGeom>
            <a:avLst/>
            <a:gdLst/>
            <a:ahLst/>
            <a:cxnLst/>
            <a:rect r="r" b="b" t="t" l="l"/>
            <a:pathLst>
              <a:path h="1282625" w="1649724">
                <a:moveTo>
                  <a:pt x="0" y="0"/>
                </a:moveTo>
                <a:lnTo>
                  <a:pt x="1649724" y="0"/>
                </a:lnTo>
                <a:lnTo>
                  <a:pt x="1649724" y="1282625"/>
                </a:lnTo>
                <a:lnTo>
                  <a:pt x="0" y="1282625"/>
                </a:lnTo>
                <a:lnTo>
                  <a:pt x="0" y="0"/>
                </a:lnTo>
                <a:close/>
              </a:path>
            </a:pathLst>
          </a:custGeom>
          <a:blipFill>
            <a:blip r:embed="rId5"/>
            <a:stretch>
              <a:fillRect l="0" t="-2862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701214"/>
            <a:ext cx="7275309" cy="7246889"/>
            <a:chOff x="0" y="0"/>
            <a:chExt cx="6502400" cy="6477000"/>
          </a:xfrm>
        </p:grpSpPr>
        <p:sp>
          <p:nvSpPr>
            <p:cNvPr name="Freeform 3" id="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6454" t="0" r="-16454" b="0"/>
              </a:stretch>
            </a:blipFill>
          </p:spPr>
        </p:sp>
        <p:sp>
          <p:nvSpPr>
            <p:cNvPr name="Freeform 4" id="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271FF"/>
            </a:solidFill>
          </p:spPr>
        </p:sp>
      </p:grpSp>
      <p:sp>
        <p:nvSpPr>
          <p:cNvPr name="Freeform 5" id="5"/>
          <p:cNvSpPr/>
          <p:nvPr/>
        </p:nvSpPr>
        <p:spPr>
          <a:xfrm flipH="false" flipV="false" rot="0">
            <a:off x="8955651" y="5329792"/>
            <a:ext cx="4648781" cy="4648781"/>
          </a:xfrm>
          <a:custGeom>
            <a:avLst/>
            <a:gdLst/>
            <a:ahLst/>
            <a:cxnLst/>
            <a:rect r="r" b="b" t="t" l="l"/>
            <a:pathLst>
              <a:path h="4648781" w="4648781">
                <a:moveTo>
                  <a:pt x="0" y="0"/>
                </a:moveTo>
                <a:lnTo>
                  <a:pt x="4648781" y="0"/>
                </a:lnTo>
                <a:lnTo>
                  <a:pt x="4648781" y="4648782"/>
                </a:lnTo>
                <a:lnTo>
                  <a:pt x="0" y="4648782"/>
                </a:lnTo>
                <a:lnTo>
                  <a:pt x="0" y="0"/>
                </a:lnTo>
                <a:close/>
              </a:path>
            </a:pathLst>
          </a:custGeom>
          <a:blipFill>
            <a:blip r:embed="rId3">
              <a:alphaModFix amt="21999"/>
            </a:blip>
            <a:stretch>
              <a:fillRect l="0" t="0" r="0" b="0"/>
            </a:stretch>
          </a:blipFill>
        </p:spPr>
      </p:sp>
      <p:sp>
        <p:nvSpPr>
          <p:cNvPr name="Freeform 6" id="6"/>
          <p:cNvSpPr/>
          <p:nvPr/>
        </p:nvSpPr>
        <p:spPr>
          <a:xfrm flipH="false" flipV="false" rot="0">
            <a:off x="4745879" y="5329792"/>
            <a:ext cx="4584595" cy="4304260"/>
          </a:xfrm>
          <a:custGeom>
            <a:avLst/>
            <a:gdLst/>
            <a:ahLst/>
            <a:cxnLst/>
            <a:rect r="r" b="b" t="t" l="l"/>
            <a:pathLst>
              <a:path h="4304260" w="4584595">
                <a:moveTo>
                  <a:pt x="0" y="0"/>
                </a:moveTo>
                <a:lnTo>
                  <a:pt x="4584594" y="0"/>
                </a:lnTo>
                <a:lnTo>
                  <a:pt x="4584594" y="4304260"/>
                </a:lnTo>
                <a:lnTo>
                  <a:pt x="0" y="4304260"/>
                </a:lnTo>
                <a:lnTo>
                  <a:pt x="0" y="0"/>
                </a:lnTo>
                <a:close/>
              </a:path>
            </a:pathLst>
          </a:custGeom>
          <a:blipFill>
            <a:blip r:embed="rId3">
              <a:alphaModFix amt="21999"/>
            </a:blip>
            <a:stretch>
              <a:fillRect l="0" t="-3256" r="0" b="-3256"/>
            </a:stretch>
          </a:blipFill>
        </p:spPr>
      </p:sp>
      <p:grpSp>
        <p:nvGrpSpPr>
          <p:cNvPr name="Group 7" id="7"/>
          <p:cNvGrpSpPr/>
          <p:nvPr/>
        </p:nvGrpSpPr>
        <p:grpSpPr>
          <a:xfrm rot="0">
            <a:off x="4607030" y="5247606"/>
            <a:ext cx="3913645" cy="4381313"/>
            <a:chOff x="0" y="0"/>
            <a:chExt cx="5218193" cy="5841750"/>
          </a:xfrm>
        </p:grpSpPr>
        <p:grpSp>
          <p:nvGrpSpPr>
            <p:cNvPr name="Group 8" id="8"/>
            <p:cNvGrpSpPr/>
            <p:nvPr/>
          </p:nvGrpSpPr>
          <p:grpSpPr>
            <a:xfrm rot="0">
              <a:off x="0" y="0"/>
              <a:ext cx="5218193" cy="5841750"/>
              <a:chOff x="0" y="0"/>
              <a:chExt cx="2231174" cy="2497793"/>
            </a:xfrm>
          </p:grpSpPr>
          <p:sp>
            <p:nvSpPr>
              <p:cNvPr name="Freeform 9" id="9"/>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10" id="10"/>
            <p:cNvSpPr/>
            <p:nvPr/>
          </p:nvSpPr>
          <p:spPr>
            <a:xfrm flipH="false" flipV="false" rot="0">
              <a:off x="788724" y="715552"/>
              <a:ext cx="3830020" cy="1881016"/>
            </a:xfrm>
            <a:custGeom>
              <a:avLst/>
              <a:gdLst/>
              <a:ahLst/>
              <a:cxnLst/>
              <a:rect r="r" b="b" t="t" l="l"/>
              <a:pathLst>
                <a:path h="1881016" w="3830020">
                  <a:moveTo>
                    <a:pt x="0" y="0"/>
                  </a:moveTo>
                  <a:lnTo>
                    <a:pt x="3830019" y="0"/>
                  </a:lnTo>
                  <a:lnTo>
                    <a:pt x="3830019" y="1881015"/>
                  </a:lnTo>
                  <a:lnTo>
                    <a:pt x="0" y="1881015"/>
                  </a:lnTo>
                  <a:lnTo>
                    <a:pt x="0" y="0"/>
                  </a:lnTo>
                  <a:close/>
                </a:path>
              </a:pathLst>
            </a:custGeom>
            <a:blipFill>
              <a:blip r:embed="rId4"/>
              <a:stretch>
                <a:fillRect l="0" t="0" r="0" b="0"/>
              </a:stretch>
            </a:blipFill>
          </p:spPr>
        </p:sp>
        <p:sp>
          <p:nvSpPr>
            <p:cNvPr name="Freeform 11" id="11"/>
            <p:cNvSpPr/>
            <p:nvPr/>
          </p:nvSpPr>
          <p:spPr>
            <a:xfrm flipH="false" flipV="false" rot="0">
              <a:off x="612280" y="3402276"/>
              <a:ext cx="4182908" cy="2104129"/>
            </a:xfrm>
            <a:custGeom>
              <a:avLst/>
              <a:gdLst/>
              <a:ahLst/>
              <a:cxnLst/>
              <a:rect r="r" b="b" t="t" l="l"/>
              <a:pathLst>
                <a:path h="2104129" w="4182908">
                  <a:moveTo>
                    <a:pt x="0" y="0"/>
                  </a:moveTo>
                  <a:lnTo>
                    <a:pt x="4182907" y="0"/>
                  </a:lnTo>
                  <a:lnTo>
                    <a:pt x="4182907" y="2104129"/>
                  </a:lnTo>
                  <a:lnTo>
                    <a:pt x="0" y="2104129"/>
                  </a:lnTo>
                  <a:lnTo>
                    <a:pt x="0" y="0"/>
                  </a:lnTo>
                  <a:close/>
                </a:path>
              </a:pathLst>
            </a:custGeom>
            <a:blipFill>
              <a:blip r:embed="rId5"/>
              <a:stretch>
                <a:fillRect l="0" t="0" r="0" b="0"/>
              </a:stretch>
            </a:blipFill>
          </p:spPr>
        </p:sp>
      </p:grpSp>
      <p:grpSp>
        <p:nvGrpSpPr>
          <p:cNvPr name="Group 12" id="12"/>
          <p:cNvGrpSpPr/>
          <p:nvPr/>
        </p:nvGrpSpPr>
        <p:grpSpPr>
          <a:xfrm rot="0">
            <a:off x="8955651" y="5411979"/>
            <a:ext cx="4005736" cy="4484409"/>
            <a:chOff x="0" y="0"/>
            <a:chExt cx="5340982" cy="5979212"/>
          </a:xfrm>
        </p:grpSpPr>
        <p:grpSp>
          <p:nvGrpSpPr>
            <p:cNvPr name="Group 13" id="13"/>
            <p:cNvGrpSpPr/>
            <p:nvPr/>
          </p:nvGrpSpPr>
          <p:grpSpPr>
            <a:xfrm rot="0">
              <a:off x="0" y="0"/>
              <a:ext cx="5340982" cy="5979212"/>
              <a:chOff x="0" y="0"/>
              <a:chExt cx="2231174" cy="2497793"/>
            </a:xfrm>
          </p:grpSpPr>
          <p:sp>
            <p:nvSpPr>
              <p:cNvPr name="Freeform 14" id="14"/>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15" id="15"/>
            <p:cNvSpPr/>
            <p:nvPr/>
          </p:nvSpPr>
          <p:spPr>
            <a:xfrm flipH="false" flipV="false" rot="0">
              <a:off x="778311" y="845762"/>
              <a:ext cx="3784359" cy="1811905"/>
            </a:xfrm>
            <a:custGeom>
              <a:avLst/>
              <a:gdLst/>
              <a:ahLst/>
              <a:cxnLst/>
              <a:rect r="r" b="b" t="t" l="l"/>
              <a:pathLst>
                <a:path h="1811905" w="3784359">
                  <a:moveTo>
                    <a:pt x="0" y="0"/>
                  </a:moveTo>
                  <a:lnTo>
                    <a:pt x="3784359" y="0"/>
                  </a:lnTo>
                  <a:lnTo>
                    <a:pt x="3784359" y="1811905"/>
                  </a:lnTo>
                  <a:lnTo>
                    <a:pt x="0" y="1811905"/>
                  </a:lnTo>
                  <a:lnTo>
                    <a:pt x="0" y="0"/>
                  </a:lnTo>
                  <a:close/>
                </a:path>
              </a:pathLst>
            </a:custGeom>
            <a:blipFill>
              <a:blip r:embed="rId6"/>
              <a:stretch>
                <a:fillRect l="0" t="0" r="0" b="0"/>
              </a:stretch>
            </a:blipFill>
          </p:spPr>
        </p:sp>
        <p:sp>
          <p:nvSpPr>
            <p:cNvPr name="Freeform 16" id="16"/>
            <p:cNvSpPr/>
            <p:nvPr/>
          </p:nvSpPr>
          <p:spPr>
            <a:xfrm flipH="false" flipV="false" rot="0">
              <a:off x="489725" y="3482334"/>
              <a:ext cx="4072945" cy="2024278"/>
            </a:xfrm>
            <a:custGeom>
              <a:avLst/>
              <a:gdLst/>
              <a:ahLst/>
              <a:cxnLst/>
              <a:rect r="r" b="b" t="t" l="l"/>
              <a:pathLst>
                <a:path h="2024278" w="4072945">
                  <a:moveTo>
                    <a:pt x="0" y="0"/>
                  </a:moveTo>
                  <a:lnTo>
                    <a:pt x="4072945" y="0"/>
                  </a:lnTo>
                  <a:lnTo>
                    <a:pt x="4072945" y="2024279"/>
                  </a:lnTo>
                  <a:lnTo>
                    <a:pt x="0" y="2024279"/>
                  </a:lnTo>
                  <a:lnTo>
                    <a:pt x="0" y="0"/>
                  </a:lnTo>
                  <a:close/>
                </a:path>
              </a:pathLst>
            </a:custGeom>
            <a:blipFill>
              <a:blip r:embed="rId7"/>
              <a:stretch>
                <a:fillRect l="0" t="0" r="0" b="0"/>
              </a:stretch>
            </a:blipFill>
          </p:spPr>
        </p:sp>
      </p:grpSp>
      <p:sp>
        <p:nvSpPr>
          <p:cNvPr name="Freeform 17" id="17"/>
          <p:cNvSpPr/>
          <p:nvPr/>
        </p:nvSpPr>
        <p:spPr>
          <a:xfrm flipH="false" flipV="false" rot="0">
            <a:off x="13369739" y="5083805"/>
            <a:ext cx="4643341" cy="4812582"/>
          </a:xfrm>
          <a:custGeom>
            <a:avLst/>
            <a:gdLst/>
            <a:ahLst/>
            <a:cxnLst/>
            <a:rect r="r" b="b" t="t" l="l"/>
            <a:pathLst>
              <a:path h="4812582" w="4643341">
                <a:moveTo>
                  <a:pt x="0" y="0"/>
                </a:moveTo>
                <a:lnTo>
                  <a:pt x="4643341" y="0"/>
                </a:lnTo>
                <a:lnTo>
                  <a:pt x="4643341" y="4812582"/>
                </a:lnTo>
                <a:lnTo>
                  <a:pt x="0" y="4812582"/>
                </a:lnTo>
                <a:lnTo>
                  <a:pt x="0" y="0"/>
                </a:lnTo>
                <a:close/>
              </a:path>
            </a:pathLst>
          </a:custGeom>
          <a:blipFill>
            <a:blip r:embed="rId8"/>
            <a:stretch>
              <a:fillRect l="-69441" t="-18162" r="-63645" b="0"/>
            </a:stretch>
          </a:blipFill>
        </p:spPr>
      </p:sp>
      <p:sp>
        <p:nvSpPr>
          <p:cNvPr name="TextBox 18" id="18"/>
          <p:cNvSpPr txBox="true"/>
          <p:nvPr/>
        </p:nvSpPr>
        <p:spPr>
          <a:xfrm rot="0">
            <a:off x="7769962" y="580080"/>
            <a:ext cx="8217947" cy="1121134"/>
          </a:xfrm>
          <a:prstGeom prst="rect">
            <a:avLst/>
          </a:prstGeom>
        </p:spPr>
        <p:txBody>
          <a:bodyPr anchor="t" rtlCol="false" tIns="0" lIns="0" bIns="0" rIns="0">
            <a:spAutoFit/>
          </a:bodyPr>
          <a:lstStyle/>
          <a:p>
            <a:pPr algn="ctr" marL="0" indent="0" lvl="0">
              <a:lnSpc>
                <a:spcPts val="9063"/>
              </a:lnSpc>
            </a:pPr>
            <a:r>
              <a:rPr lang="en-US" sz="6971">
                <a:solidFill>
                  <a:srgbClr val="004AAD"/>
                </a:solidFill>
                <a:latin typeface="Inter Bold"/>
              </a:rPr>
              <a:t>Insights</a:t>
            </a:r>
          </a:p>
        </p:txBody>
      </p:sp>
      <p:sp>
        <p:nvSpPr>
          <p:cNvPr name="TextBox 19" id="19"/>
          <p:cNvSpPr txBox="true"/>
          <p:nvPr/>
        </p:nvSpPr>
        <p:spPr>
          <a:xfrm rot="0">
            <a:off x="7769962" y="3452495"/>
            <a:ext cx="8217947" cy="1180465"/>
          </a:xfrm>
          <a:prstGeom prst="rect">
            <a:avLst/>
          </a:prstGeom>
        </p:spPr>
        <p:txBody>
          <a:bodyPr anchor="t" rtlCol="false" tIns="0" lIns="0" bIns="0" rIns="0">
            <a:spAutoFit/>
          </a:bodyPr>
          <a:lstStyle/>
          <a:p>
            <a:pPr algn="just">
              <a:lnSpc>
                <a:spcPts val="4759"/>
              </a:lnSpc>
            </a:pPr>
            <a:r>
              <a:rPr lang="en-US" sz="3399">
                <a:solidFill>
                  <a:srgbClr val="004AAD"/>
                </a:solidFill>
                <a:latin typeface="Canva Sans"/>
              </a:rPr>
              <a:t>Scheduled Caste and Scheduled Tribes workers against active workers.</a:t>
            </a:r>
          </a:p>
        </p:txBody>
      </p:sp>
      <p:sp>
        <p:nvSpPr>
          <p:cNvPr name="TextBox 20" id="20"/>
          <p:cNvSpPr txBox="true"/>
          <p:nvPr/>
        </p:nvSpPr>
        <p:spPr>
          <a:xfrm rot="0">
            <a:off x="1062455" y="9069540"/>
            <a:ext cx="3683424" cy="1081399"/>
          </a:xfrm>
          <a:prstGeom prst="rect">
            <a:avLst/>
          </a:prstGeom>
        </p:spPr>
        <p:txBody>
          <a:bodyPr anchor="t" rtlCol="false" tIns="0" lIns="0" bIns="0" rIns="0">
            <a:spAutoFit/>
          </a:bodyPr>
          <a:lstStyle/>
          <a:p>
            <a:pPr algn="l" marL="0" indent="0" lvl="0">
              <a:lnSpc>
                <a:spcPts val="2870"/>
              </a:lnSpc>
              <a:spcBef>
                <a:spcPct val="0"/>
              </a:spcBef>
            </a:pPr>
            <a:r>
              <a:rPr lang="en-US" sz="2050">
                <a:solidFill>
                  <a:srgbClr val="1B1B1B"/>
                </a:solidFill>
                <a:latin typeface="Inter"/>
              </a:rPr>
              <a:t>It has empowered the socio-economic deprived people by law the right to work.</a:t>
            </a:r>
          </a:p>
        </p:txBody>
      </p:sp>
      <p:sp>
        <p:nvSpPr>
          <p:cNvPr name="Freeform 21" id="21"/>
          <p:cNvSpPr/>
          <p:nvPr/>
        </p:nvSpPr>
        <p:spPr>
          <a:xfrm flipH="false" flipV="false" rot="0">
            <a:off x="16638276" y="0"/>
            <a:ext cx="1649724" cy="1282625"/>
          </a:xfrm>
          <a:custGeom>
            <a:avLst/>
            <a:gdLst/>
            <a:ahLst/>
            <a:cxnLst/>
            <a:rect r="r" b="b" t="t" l="l"/>
            <a:pathLst>
              <a:path h="1282625" w="1649724">
                <a:moveTo>
                  <a:pt x="0" y="0"/>
                </a:moveTo>
                <a:lnTo>
                  <a:pt x="1649724" y="0"/>
                </a:lnTo>
                <a:lnTo>
                  <a:pt x="1649724" y="1282625"/>
                </a:lnTo>
                <a:lnTo>
                  <a:pt x="0" y="1282625"/>
                </a:lnTo>
                <a:lnTo>
                  <a:pt x="0" y="0"/>
                </a:lnTo>
                <a:close/>
              </a:path>
            </a:pathLst>
          </a:custGeom>
          <a:blipFill>
            <a:blip r:embed="rId9"/>
            <a:stretch>
              <a:fillRect l="0" t="-2862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385631"/>
            <a:ext cx="7275309" cy="7246889"/>
            <a:chOff x="0" y="0"/>
            <a:chExt cx="6502400" cy="6477000"/>
          </a:xfrm>
        </p:grpSpPr>
        <p:sp>
          <p:nvSpPr>
            <p:cNvPr name="Freeform 3" id="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39717" t="0" r="-39717" b="0"/>
              </a:stretch>
            </a:blipFill>
          </p:spPr>
        </p:sp>
        <p:sp>
          <p:nvSpPr>
            <p:cNvPr name="Freeform 4" id="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271FF"/>
            </a:solidFill>
          </p:spPr>
        </p:sp>
      </p:grpSp>
      <p:sp>
        <p:nvSpPr>
          <p:cNvPr name="Freeform 5" id="5"/>
          <p:cNvSpPr/>
          <p:nvPr/>
        </p:nvSpPr>
        <p:spPr>
          <a:xfrm flipH="false" flipV="false" rot="0">
            <a:off x="10940399" y="2928928"/>
            <a:ext cx="6699990" cy="6699990"/>
          </a:xfrm>
          <a:custGeom>
            <a:avLst/>
            <a:gdLst/>
            <a:ahLst/>
            <a:cxnLst/>
            <a:rect r="r" b="b" t="t" l="l"/>
            <a:pathLst>
              <a:path h="6699990" w="6699990">
                <a:moveTo>
                  <a:pt x="0" y="0"/>
                </a:moveTo>
                <a:lnTo>
                  <a:pt x="6699990" y="0"/>
                </a:lnTo>
                <a:lnTo>
                  <a:pt x="6699990" y="6699990"/>
                </a:lnTo>
                <a:lnTo>
                  <a:pt x="0" y="6699990"/>
                </a:lnTo>
                <a:lnTo>
                  <a:pt x="0" y="0"/>
                </a:lnTo>
                <a:close/>
              </a:path>
            </a:pathLst>
          </a:custGeom>
          <a:blipFill>
            <a:blip r:embed="rId3">
              <a:alphaModFix amt="21999"/>
            </a:blip>
            <a:stretch>
              <a:fillRect l="0" t="0" r="0" b="0"/>
            </a:stretch>
          </a:blipFill>
        </p:spPr>
      </p:sp>
      <p:grpSp>
        <p:nvGrpSpPr>
          <p:cNvPr name="Group 6" id="6"/>
          <p:cNvGrpSpPr/>
          <p:nvPr/>
        </p:nvGrpSpPr>
        <p:grpSpPr>
          <a:xfrm rot="0">
            <a:off x="11745992" y="3450608"/>
            <a:ext cx="4910685" cy="5497496"/>
            <a:chOff x="0" y="0"/>
            <a:chExt cx="2231174" cy="2497793"/>
          </a:xfrm>
        </p:grpSpPr>
        <p:sp>
          <p:nvSpPr>
            <p:cNvPr name="Freeform 7" id="7"/>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8" id="8"/>
          <p:cNvSpPr/>
          <p:nvPr/>
        </p:nvSpPr>
        <p:spPr>
          <a:xfrm flipH="false" flipV="false" rot="0">
            <a:off x="5513670" y="2928928"/>
            <a:ext cx="6699990" cy="6699990"/>
          </a:xfrm>
          <a:custGeom>
            <a:avLst/>
            <a:gdLst/>
            <a:ahLst/>
            <a:cxnLst/>
            <a:rect r="r" b="b" t="t" l="l"/>
            <a:pathLst>
              <a:path h="6699990" w="6699990">
                <a:moveTo>
                  <a:pt x="0" y="0"/>
                </a:moveTo>
                <a:lnTo>
                  <a:pt x="6699990" y="0"/>
                </a:lnTo>
                <a:lnTo>
                  <a:pt x="6699990" y="6699990"/>
                </a:lnTo>
                <a:lnTo>
                  <a:pt x="0" y="6699990"/>
                </a:lnTo>
                <a:lnTo>
                  <a:pt x="0" y="0"/>
                </a:lnTo>
                <a:close/>
              </a:path>
            </a:pathLst>
          </a:custGeom>
          <a:blipFill>
            <a:blip r:embed="rId3">
              <a:alphaModFix amt="21999"/>
            </a:blip>
            <a:stretch>
              <a:fillRect l="0" t="0" r="0" b="0"/>
            </a:stretch>
          </a:blipFill>
        </p:spPr>
      </p:sp>
      <p:grpSp>
        <p:nvGrpSpPr>
          <p:cNvPr name="Group 9" id="9"/>
          <p:cNvGrpSpPr/>
          <p:nvPr/>
        </p:nvGrpSpPr>
        <p:grpSpPr>
          <a:xfrm rot="0">
            <a:off x="6319263" y="3450608"/>
            <a:ext cx="4910685" cy="5497496"/>
            <a:chOff x="0" y="0"/>
            <a:chExt cx="2231174" cy="2497793"/>
          </a:xfrm>
        </p:grpSpPr>
        <p:sp>
          <p:nvSpPr>
            <p:cNvPr name="Freeform 10" id="10"/>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11" id="11"/>
          <p:cNvSpPr/>
          <p:nvPr/>
        </p:nvSpPr>
        <p:spPr>
          <a:xfrm flipH="false" flipV="false" rot="0">
            <a:off x="6885327" y="3642319"/>
            <a:ext cx="3778556" cy="1857256"/>
          </a:xfrm>
          <a:custGeom>
            <a:avLst/>
            <a:gdLst/>
            <a:ahLst/>
            <a:cxnLst/>
            <a:rect r="r" b="b" t="t" l="l"/>
            <a:pathLst>
              <a:path h="1857256" w="3778556">
                <a:moveTo>
                  <a:pt x="0" y="0"/>
                </a:moveTo>
                <a:lnTo>
                  <a:pt x="3778556" y="0"/>
                </a:lnTo>
                <a:lnTo>
                  <a:pt x="3778556" y="1857256"/>
                </a:lnTo>
                <a:lnTo>
                  <a:pt x="0" y="1857256"/>
                </a:lnTo>
                <a:lnTo>
                  <a:pt x="0" y="0"/>
                </a:lnTo>
                <a:close/>
              </a:path>
            </a:pathLst>
          </a:custGeom>
          <a:blipFill>
            <a:blip r:embed="rId4"/>
            <a:stretch>
              <a:fillRect l="0" t="0" r="0" b="0"/>
            </a:stretch>
          </a:blipFill>
        </p:spPr>
      </p:sp>
      <p:sp>
        <p:nvSpPr>
          <p:cNvPr name="Freeform 12" id="12"/>
          <p:cNvSpPr/>
          <p:nvPr/>
        </p:nvSpPr>
        <p:spPr>
          <a:xfrm flipH="false" flipV="false" rot="0">
            <a:off x="6357363" y="6400795"/>
            <a:ext cx="4785755" cy="1668879"/>
          </a:xfrm>
          <a:custGeom>
            <a:avLst/>
            <a:gdLst/>
            <a:ahLst/>
            <a:cxnLst/>
            <a:rect r="r" b="b" t="t" l="l"/>
            <a:pathLst>
              <a:path h="1668879" w="4785755">
                <a:moveTo>
                  <a:pt x="0" y="0"/>
                </a:moveTo>
                <a:lnTo>
                  <a:pt x="4785755" y="0"/>
                </a:lnTo>
                <a:lnTo>
                  <a:pt x="4785755" y="1668879"/>
                </a:lnTo>
                <a:lnTo>
                  <a:pt x="0" y="1668879"/>
                </a:lnTo>
                <a:lnTo>
                  <a:pt x="0" y="0"/>
                </a:lnTo>
                <a:close/>
              </a:path>
            </a:pathLst>
          </a:custGeom>
          <a:blipFill>
            <a:blip r:embed="rId5"/>
            <a:stretch>
              <a:fillRect l="0" t="0" r="0" b="0"/>
            </a:stretch>
          </a:blipFill>
        </p:spPr>
      </p:sp>
      <p:sp>
        <p:nvSpPr>
          <p:cNvPr name="TextBox 13" id="13"/>
          <p:cNvSpPr txBox="true"/>
          <p:nvPr/>
        </p:nvSpPr>
        <p:spPr>
          <a:xfrm rot="0">
            <a:off x="7987514" y="962025"/>
            <a:ext cx="8217947" cy="1121134"/>
          </a:xfrm>
          <a:prstGeom prst="rect">
            <a:avLst/>
          </a:prstGeom>
        </p:spPr>
        <p:txBody>
          <a:bodyPr anchor="t" rtlCol="false" tIns="0" lIns="0" bIns="0" rIns="0">
            <a:spAutoFit/>
          </a:bodyPr>
          <a:lstStyle/>
          <a:p>
            <a:pPr algn="ctr" marL="0" indent="0" lvl="0">
              <a:lnSpc>
                <a:spcPts val="9063"/>
              </a:lnSpc>
            </a:pPr>
            <a:r>
              <a:rPr lang="en-US" sz="6971">
                <a:solidFill>
                  <a:srgbClr val="004AAD"/>
                </a:solidFill>
                <a:latin typeface="Inter Bold"/>
              </a:rPr>
              <a:t>Insights</a:t>
            </a:r>
          </a:p>
        </p:txBody>
      </p:sp>
      <p:sp>
        <p:nvSpPr>
          <p:cNvPr name="TextBox 14" id="14"/>
          <p:cNvSpPr txBox="true"/>
          <p:nvPr/>
        </p:nvSpPr>
        <p:spPr>
          <a:xfrm rot="0">
            <a:off x="11921240" y="3452132"/>
            <a:ext cx="4560189" cy="5437297"/>
          </a:xfrm>
          <a:prstGeom prst="rect">
            <a:avLst/>
          </a:prstGeom>
        </p:spPr>
        <p:txBody>
          <a:bodyPr anchor="t" rtlCol="false" tIns="0" lIns="0" bIns="0" rIns="0">
            <a:spAutoFit/>
          </a:bodyPr>
          <a:lstStyle/>
          <a:p>
            <a:pPr algn="just">
              <a:lnSpc>
                <a:spcPts val="3308"/>
              </a:lnSpc>
            </a:pPr>
            <a:r>
              <a:rPr lang="en-US" sz="2363">
                <a:solidFill>
                  <a:srgbClr val="000000"/>
                </a:solidFill>
                <a:latin typeface="Inter"/>
              </a:rPr>
              <a:t>With over 170M active workers,  data shows that the average employee days is approximately 31 days per household with only 428,000 Household able to complete the stipulated 100days of wage employment per household. </a:t>
            </a:r>
          </a:p>
          <a:p>
            <a:pPr algn="just">
              <a:lnSpc>
                <a:spcPts val="3308"/>
              </a:lnSpc>
            </a:pPr>
          </a:p>
          <a:p>
            <a:pPr algn="just" marL="0" indent="0" lvl="0">
              <a:lnSpc>
                <a:spcPts val="3308"/>
              </a:lnSpc>
              <a:spcBef>
                <a:spcPct val="0"/>
              </a:spcBef>
            </a:pPr>
            <a:r>
              <a:rPr lang="en-US" sz="2363">
                <a:solidFill>
                  <a:srgbClr val="000000"/>
                </a:solidFill>
                <a:latin typeface="Inter"/>
              </a:rPr>
              <a:t>This shows that there is need for more households to activate their right to work and be engaged to work.</a:t>
            </a:r>
          </a:p>
        </p:txBody>
      </p:sp>
      <p:sp>
        <p:nvSpPr>
          <p:cNvPr name="Freeform 15" id="15"/>
          <p:cNvSpPr/>
          <p:nvPr/>
        </p:nvSpPr>
        <p:spPr>
          <a:xfrm flipH="false" flipV="false" rot="0">
            <a:off x="16638276" y="0"/>
            <a:ext cx="1649724" cy="1282625"/>
          </a:xfrm>
          <a:custGeom>
            <a:avLst/>
            <a:gdLst/>
            <a:ahLst/>
            <a:cxnLst/>
            <a:rect r="r" b="b" t="t" l="l"/>
            <a:pathLst>
              <a:path h="1282625" w="1649724">
                <a:moveTo>
                  <a:pt x="0" y="0"/>
                </a:moveTo>
                <a:lnTo>
                  <a:pt x="1649724" y="0"/>
                </a:lnTo>
                <a:lnTo>
                  <a:pt x="1649724" y="1282625"/>
                </a:lnTo>
                <a:lnTo>
                  <a:pt x="0" y="1282625"/>
                </a:lnTo>
                <a:lnTo>
                  <a:pt x="0" y="0"/>
                </a:lnTo>
                <a:close/>
              </a:path>
            </a:pathLst>
          </a:custGeom>
          <a:blipFill>
            <a:blip r:embed="rId6"/>
            <a:stretch>
              <a:fillRect l="0" t="-2862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385631"/>
            <a:ext cx="7275309" cy="7246889"/>
            <a:chOff x="0" y="0"/>
            <a:chExt cx="6502400" cy="6477000"/>
          </a:xfrm>
        </p:grpSpPr>
        <p:sp>
          <p:nvSpPr>
            <p:cNvPr name="Freeform 3" id="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801" t="0" r="-24801" b="0"/>
              </a:stretch>
            </a:blipFill>
          </p:spPr>
        </p:sp>
        <p:sp>
          <p:nvSpPr>
            <p:cNvPr name="Freeform 4" id="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271FF"/>
            </a:solidFill>
          </p:spPr>
        </p:sp>
      </p:grpSp>
      <p:sp>
        <p:nvSpPr>
          <p:cNvPr name="Freeform 5" id="5"/>
          <p:cNvSpPr/>
          <p:nvPr/>
        </p:nvSpPr>
        <p:spPr>
          <a:xfrm flipH="false" flipV="false" rot="0">
            <a:off x="10940399" y="2928928"/>
            <a:ext cx="6699990" cy="6699990"/>
          </a:xfrm>
          <a:custGeom>
            <a:avLst/>
            <a:gdLst/>
            <a:ahLst/>
            <a:cxnLst/>
            <a:rect r="r" b="b" t="t" l="l"/>
            <a:pathLst>
              <a:path h="6699990" w="6699990">
                <a:moveTo>
                  <a:pt x="0" y="0"/>
                </a:moveTo>
                <a:lnTo>
                  <a:pt x="6699990" y="0"/>
                </a:lnTo>
                <a:lnTo>
                  <a:pt x="6699990" y="6699990"/>
                </a:lnTo>
                <a:lnTo>
                  <a:pt x="0" y="6699990"/>
                </a:lnTo>
                <a:lnTo>
                  <a:pt x="0" y="0"/>
                </a:lnTo>
                <a:close/>
              </a:path>
            </a:pathLst>
          </a:custGeom>
          <a:blipFill>
            <a:blip r:embed="rId3">
              <a:alphaModFix amt="21999"/>
            </a:blip>
            <a:stretch>
              <a:fillRect l="0" t="0" r="0" b="0"/>
            </a:stretch>
          </a:blipFill>
        </p:spPr>
      </p:sp>
      <p:grpSp>
        <p:nvGrpSpPr>
          <p:cNvPr name="Group 6" id="6"/>
          <p:cNvGrpSpPr/>
          <p:nvPr/>
        </p:nvGrpSpPr>
        <p:grpSpPr>
          <a:xfrm rot="0">
            <a:off x="11745992" y="3450608"/>
            <a:ext cx="4910685" cy="5497496"/>
            <a:chOff x="0" y="0"/>
            <a:chExt cx="2231174" cy="2497793"/>
          </a:xfrm>
        </p:grpSpPr>
        <p:sp>
          <p:nvSpPr>
            <p:cNvPr name="Freeform 7" id="7"/>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8" id="8"/>
          <p:cNvSpPr/>
          <p:nvPr/>
        </p:nvSpPr>
        <p:spPr>
          <a:xfrm flipH="false" flipV="false" rot="0">
            <a:off x="5513670" y="2928928"/>
            <a:ext cx="6699990" cy="6699990"/>
          </a:xfrm>
          <a:custGeom>
            <a:avLst/>
            <a:gdLst/>
            <a:ahLst/>
            <a:cxnLst/>
            <a:rect r="r" b="b" t="t" l="l"/>
            <a:pathLst>
              <a:path h="6699990" w="6699990">
                <a:moveTo>
                  <a:pt x="0" y="0"/>
                </a:moveTo>
                <a:lnTo>
                  <a:pt x="6699990" y="0"/>
                </a:lnTo>
                <a:lnTo>
                  <a:pt x="6699990" y="6699990"/>
                </a:lnTo>
                <a:lnTo>
                  <a:pt x="0" y="6699990"/>
                </a:lnTo>
                <a:lnTo>
                  <a:pt x="0" y="0"/>
                </a:lnTo>
                <a:close/>
              </a:path>
            </a:pathLst>
          </a:custGeom>
          <a:blipFill>
            <a:blip r:embed="rId3">
              <a:alphaModFix amt="21999"/>
            </a:blip>
            <a:stretch>
              <a:fillRect l="0" t="0" r="0" b="0"/>
            </a:stretch>
          </a:blipFill>
        </p:spPr>
      </p:sp>
      <p:grpSp>
        <p:nvGrpSpPr>
          <p:cNvPr name="Group 9" id="9"/>
          <p:cNvGrpSpPr/>
          <p:nvPr/>
        </p:nvGrpSpPr>
        <p:grpSpPr>
          <a:xfrm rot="0">
            <a:off x="6319263" y="3450608"/>
            <a:ext cx="4910685" cy="5497496"/>
            <a:chOff x="0" y="0"/>
            <a:chExt cx="2231174" cy="2497793"/>
          </a:xfrm>
        </p:grpSpPr>
        <p:sp>
          <p:nvSpPr>
            <p:cNvPr name="Freeform 10" id="10"/>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11" id="11"/>
          <p:cNvSpPr/>
          <p:nvPr/>
        </p:nvSpPr>
        <p:spPr>
          <a:xfrm flipH="false" flipV="false" rot="0">
            <a:off x="7191472" y="4461183"/>
            <a:ext cx="3166267" cy="1629424"/>
          </a:xfrm>
          <a:custGeom>
            <a:avLst/>
            <a:gdLst/>
            <a:ahLst/>
            <a:cxnLst/>
            <a:rect r="r" b="b" t="t" l="l"/>
            <a:pathLst>
              <a:path h="1629424" w="3166267">
                <a:moveTo>
                  <a:pt x="0" y="0"/>
                </a:moveTo>
                <a:lnTo>
                  <a:pt x="3166266" y="0"/>
                </a:lnTo>
                <a:lnTo>
                  <a:pt x="3166266" y="1629423"/>
                </a:lnTo>
                <a:lnTo>
                  <a:pt x="0" y="1629423"/>
                </a:lnTo>
                <a:lnTo>
                  <a:pt x="0" y="0"/>
                </a:lnTo>
                <a:close/>
              </a:path>
            </a:pathLst>
          </a:custGeom>
          <a:blipFill>
            <a:blip r:embed="rId4"/>
            <a:stretch>
              <a:fillRect l="0" t="0" r="0" b="0"/>
            </a:stretch>
          </a:blipFill>
        </p:spPr>
      </p:sp>
      <p:sp>
        <p:nvSpPr>
          <p:cNvPr name="Freeform 12" id="12"/>
          <p:cNvSpPr/>
          <p:nvPr/>
        </p:nvSpPr>
        <p:spPr>
          <a:xfrm flipH="false" flipV="false" rot="0">
            <a:off x="12537227" y="4561667"/>
            <a:ext cx="3506334" cy="1428454"/>
          </a:xfrm>
          <a:custGeom>
            <a:avLst/>
            <a:gdLst/>
            <a:ahLst/>
            <a:cxnLst/>
            <a:rect r="r" b="b" t="t" l="l"/>
            <a:pathLst>
              <a:path h="1428454" w="3506334">
                <a:moveTo>
                  <a:pt x="0" y="0"/>
                </a:moveTo>
                <a:lnTo>
                  <a:pt x="3506334" y="0"/>
                </a:lnTo>
                <a:lnTo>
                  <a:pt x="3506334" y="1428454"/>
                </a:lnTo>
                <a:lnTo>
                  <a:pt x="0" y="1428454"/>
                </a:lnTo>
                <a:lnTo>
                  <a:pt x="0" y="0"/>
                </a:lnTo>
                <a:close/>
              </a:path>
            </a:pathLst>
          </a:custGeom>
          <a:blipFill>
            <a:blip r:embed="rId5"/>
            <a:stretch>
              <a:fillRect l="0" t="-15924" r="0" b="-15924"/>
            </a:stretch>
          </a:blipFill>
        </p:spPr>
      </p:sp>
      <p:sp>
        <p:nvSpPr>
          <p:cNvPr name="Freeform 13" id="13"/>
          <p:cNvSpPr/>
          <p:nvPr/>
        </p:nvSpPr>
        <p:spPr>
          <a:xfrm flipH="false" flipV="false" rot="0">
            <a:off x="6849583" y="6680671"/>
            <a:ext cx="3850043" cy="1743416"/>
          </a:xfrm>
          <a:custGeom>
            <a:avLst/>
            <a:gdLst/>
            <a:ahLst/>
            <a:cxnLst/>
            <a:rect r="r" b="b" t="t" l="l"/>
            <a:pathLst>
              <a:path h="1743416" w="3850043">
                <a:moveTo>
                  <a:pt x="0" y="0"/>
                </a:moveTo>
                <a:lnTo>
                  <a:pt x="3850044" y="0"/>
                </a:lnTo>
                <a:lnTo>
                  <a:pt x="3850044" y="1743416"/>
                </a:lnTo>
                <a:lnTo>
                  <a:pt x="0" y="1743416"/>
                </a:lnTo>
                <a:lnTo>
                  <a:pt x="0" y="0"/>
                </a:lnTo>
                <a:close/>
              </a:path>
            </a:pathLst>
          </a:custGeom>
          <a:blipFill>
            <a:blip r:embed="rId6"/>
            <a:stretch>
              <a:fillRect l="0" t="0" r="0" b="0"/>
            </a:stretch>
          </a:blipFill>
        </p:spPr>
      </p:sp>
      <p:sp>
        <p:nvSpPr>
          <p:cNvPr name="Freeform 14" id="14"/>
          <p:cNvSpPr/>
          <p:nvPr/>
        </p:nvSpPr>
        <p:spPr>
          <a:xfrm flipH="false" flipV="false" rot="0">
            <a:off x="12347064" y="6768355"/>
            <a:ext cx="3886661" cy="1568047"/>
          </a:xfrm>
          <a:custGeom>
            <a:avLst/>
            <a:gdLst/>
            <a:ahLst/>
            <a:cxnLst/>
            <a:rect r="r" b="b" t="t" l="l"/>
            <a:pathLst>
              <a:path h="1568047" w="3886661">
                <a:moveTo>
                  <a:pt x="0" y="0"/>
                </a:moveTo>
                <a:lnTo>
                  <a:pt x="3886661" y="0"/>
                </a:lnTo>
                <a:lnTo>
                  <a:pt x="3886661" y="1568048"/>
                </a:lnTo>
                <a:lnTo>
                  <a:pt x="0" y="1568048"/>
                </a:lnTo>
                <a:lnTo>
                  <a:pt x="0" y="0"/>
                </a:lnTo>
                <a:close/>
              </a:path>
            </a:pathLst>
          </a:custGeom>
          <a:blipFill>
            <a:blip r:embed="rId7"/>
            <a:stretch>
              <a:fillRect l="0" t="-3685" r="0" b="-3685"/>
            </a:stretch>
          </a:blipFill>
        </p:spPr>
      </p:sp>
      <p:sp>
        <p:nvSpPr>
          <p:cNvPr name="TextBox 15" id="15"/>
          <p:cNvSpPr txBox="true"/>
          <p:nvPr/>
        </p:nvSpPr>
        <p:spPr>
          <a:xfrm rot="0">
            <a:off x="7987514" y="962025"/>
            <a:ext cx="8217947" cy="1121134"/>
          </a:xfrm>
          <a:prstGeom prst="rect">
            <a:avLst/>
          </a:prstGeom>
        </p:spPr>
        <p:txBody>
          <a:bodyPr anchor="t" rtlCol="false" tIns="0" lIns="0" bIns="0" rIns="0">
            <a:spAutoFit/>
          </a:bodyPr>
          <a:lstStyle/>
          <a:p>
            <a:pPr algn="ctr" marL="0" indent="0" lvl="0">
              <a:lnSpc>
                <a:spcPts val="9063"/>
              </a:lnSpc>
            </a:pPr>
            <a:r>
              <a:rPr lang="en-US" sz="6971">
                <a:solidFill>
                  <a:srgbClr val="004AAD"/>
                </a:solidFill>
                <a:latin typeface="Inter Bold"/>
              </a:rPr>
              <a:t>Insights</a:t>
            </a:r>
          </a:p>
        </p:txBody>
      </p:sp>
      <p:sp>
        <p:nvSpPr>
          <p:cNvPr name="Freeform 16" id="16"/>
          <p:cNvSpPr/>
          <p:nvPr/>
        </p:nvSpPr>
        <p:spPr>
          <a:xfrm flipH="false" flipV="false" rot="0">
            <a:off x="16638276" y="0"/>
            <a:ext cx="1649724" cy="1282625"/>
          </a:xfrm>
          <a:custGeom>
            <a:avLst/>
            <a:gdLst/>
            <a:ahLst/>
            <a:cxnLst/>
            <a:rect r="r" b="b" t="t" l="l"/>
            <a:pathLst>
              <a:path h="1282625" w="1649724">
                <a:moveTo>
                  <a:pt x="0" y="0"/>
                </a:moveTo>
                <a:lnTo>
                  <a:pt x="1649724" y="0"/>
                </a:lnTo>
                <a:lnTo>
                  <a:pt x="1649724" y="1282625"/>
                </a:lnTo>
                <a:lnTo>
                  <a:pt x="0" y="1282625"/>
                </a:lnTo>
                <a:lnTo>
                  <a:pt x="0" y="0"/>
                </a:lnTo>
                <a:close/>
              </a:path>
            </a:pathLst>
          </a:custGeom>
          <a:blipFill>
            <a:blip r:embed="rId8"/>
            <a:stretch>
              <a:fillRect l="0" t="-2862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385631"/>
            <a:ext cx="7275309" cy="7246889"/>
            <a:chOff x="0" y="0"/>
            <a:chExt cx="6502400" cy="6477000"/>
          </a:xfrm>
        </p:grpSpPr>
        <p:sp>
          <p:nvSpPr>
            <p:cNvPr name="Freeform 3" id="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44667" t="0" r="-44667" b="0"/>
              </a:stretch>
            </a:blipFill>
          </p:spPr>
        </p:sp>
        <p:sp>
          <p:nvSpPr>
            <p:cNvPr name="Freeform 4" id="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271FF"/>
            </a:solidFill>
          </p:spPr>
        </p:sp>
      </p:grpSp>
      <p:sp>
        <p:nvSpPr>
          <p:cNvPr name="Freeform 5" id="5"/>
          <p:cNvSpPr/>
          <p:nvPr/>
        </p:nvSpPr>
        <p:spPr>
          <a:xfrm flipH="false" flipV="false" rot="0">
            <a:off x="10940399" y="2928928"/>
            <a:ext cx="6699990" cy="6699990"/>
          </a:xfrm>
          <a:custGeom>
            <a:avLst/>
            <a:gdLst/>
            <a:ahLst/>
            <a:cxnLst/>
            <a:rect r="r" b="b" t="t" l="l"/>
            <a:pathLst>
              <a:path h="6699990" w="6699990">
                <a:moveTo>
                  <a:pt x="0" y="0"/>
                </a:moveTo>
                <a:lnTo>
                  <a:pt x="6699990" y="0"/>
                </a:lnTo>
                <a:lnTo>
                  <a:pt x="6699990" y="6699990"/>
                </a:lnTo>
                <a:lnTo>
                  <a:pt x="0" y="6699990"/>
                </a:lnTo>
                <a:lnTo>
                  <a:pt x="0" y="0"/>
                </a:lnTo>
                <a:close/>
              </a:path>
            </a:pathLst>
          </a:custGeom>
          <a:blipFill>
            <a:blip r:embed="rId3">
              <a:alphaModFix amt="21999"/>
            </a:blip>
            <a:stretch>
              <a:fillRect l="0" t="0" r="0" b="0"/>
            </a:stretch>
          </a:blipFill>
        </p:spPr>
      </p:sp>
      <p:grpSp>
        <p:nvGrpSpPr>
          <p:cNvPr name="Group 6" id="6"/>
          <p:cNvGrpSpPr/>
          <p:nvPr/>
        </p:nvGrpSpPr>
        <p:grpSpPr>
          <a:xfrm rot="0">
            <a:off x="11745992" y="3450608"/>
            <a:ext cx="4910685" cy="5497496"/>
            <a:chOff x="0" y="0"/>
            <a:chExt cx="2231174" cy="2497793"/>
          </a:xfrm>
        </p:grpSpPr>
        <p:sp>
          <p:nvSpPr>
            <p:cNvPr name="Freeform 7" id="7"/>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8" id="8"/>
          <p:cNvSpPr/>
          <p:nvPr/>
        </p:nvSpPr>
        <p:spPr>
          <a:xfrm flipH="false" flipV="false" rot="0">
            <a:off x="5513670" y="2928928"/>
            <a:ext cx="6699990" cy="6699990"/>
          </a:xfrm>
          <a:custGeom>
            <a:avLst/>
            <a:gdLst/>
            <a:ahLst/>
            <a:cxnLst/>
            <a:rect r="r" b="b" t="t" l="l"/>
            <a:pathLst>
              <a:path h="6699990" w="6699990">
                <a:moveTo>
                  <a:pt x="0" y="0"/>
                </a:moveTo>
                <a:lnTo>
                  <a:pt x="6699990" y="0"/>
                </a:lnTo>
                <a:lnTo>
                  <a:pt x="6699990" y="6699990"/>
                </a:lnTo>
                <a:lnTo>
                  <a:pt x="0" y="6699990"/>
                </a:lnTo>
                <a:lnTo>
                  <a:pt x="0" y="0"/>
                </a:lnTo>
                <a:close/>
              </a:path>
            </a:pathLst>
          </a:custGeom>
          <a:blipFill>
            <a:blip r:embed="rId3">
              <a:alphaModFix amt="21999"/>
            </a:blip>
            <a:stretch>
              <a:fillRect l="0" t="0" r="0" b="0"/>
            </a:stretch>
          </a:blipFill>
        </p:spPr>
      </p:sp>
      <p:grpSp>
        <p:nvGrpSpPr>
          <p:cNvPr name="Group 9" id="9"/>
          <p:cNvGrpSpPr/>
          <p:nvPr/>
        </p:nvGrpSpPr>
        <p:grpSpPr>
          <a:xfrm rot="0">
            <a:off x="6319263" y="3450608"/>
            <a:ext cx="4910685" cy="5497496"/>
            <a:chOff x="0" y="0"/>
            <a:chExt cx="2231174" cy="2497793"/>
          </a:xfrm>
        </p:grpSpPr>
        <p:sp>
          <p:nvSpPr>
            <p:cNvPr name="Freeform 10" id="10"/>
            <p:cNvSpPr/>
            <p:nvPr/>
          </p:nvSpPr>
          <p:spPr>
            <a:xfrm flipH="false" flipV="false" rot="0">
              <a:off x="0" y="0"/>
              <a:ext cx="2231175" cy="2497793"/>
            </a:xfrm>
            <a:custGeom>
              <a:avLst/>
              <a:gdLst/>
              <a:ahLst/>
              <a:cxnLst/>
              <a:rect r="r" b="b" t="t" l="l"/>
              <a:pathLst>
                <a:path h="2497793" w="2231175">
                  <a:moveTo>
                    <a:pt x="2106714" y="2497792"/>
                  </a:moveTo>
                  <a:lnTo>
                    <a:pt x="124460" y="2497792"/>
                  </a:lnTo>
                  <a:cubicBezTo>
                    <a:pt x="55880" y="2497792"/>
                    <a:pt x="0" y="2441913"/>
                    <a:pt x="0" y="2373332"/>
                  </a:cubicBezTo>
                  <a:lnTo>
                    <a:pt x="0" y="124460"/>
                  </a:lnTo>
                  <a:cubicBezTo>
                    <a:pt x="0" y="55880"/>
                    <a:pt x="55880" y="0"/>
                    <a:pt x="124460" y="0"/>
                  </a:cubicBezTo>
                  <a:lnTo>
                    <a:pt x="2106715" y="0"/>
                  </a:lnTo>
                  <a:cubicBezTo>
                    <a:pt x="2175295" y="0"/>
                    <a:pt x="2231175" y="55880"/>
                    <a:pt x="2231175" y="124460"/>
                  </a:cubicBezTo>
                  <a:lnTo>
                    <a:pt x="2231175" y="2373333"/>
                  </a:lnTo>
                  <a:cubicBezTo>
                    <a:pt x="2231175" y="2441913"/>
                    <a:pt x="2175295" y="2497793"/>
                    <a:pt x="2106715" y="2497793"/>
                  </a:cubicBezTo>
                  <a:close/>
                </a:path>
              </a:pathLst>
            </a:custGeom>
            <a:solidFill>
              <a:srgbClr val="FFFFFF"/>
            </a:solidFill>
          </p:spPr>
        </p:sp>
      </p:grpSp>
      <p:sp>
        <p:nvSpPr>
          <p:cNvPr name="Freeform 11" id="11"/>
          <p:cNvSpPr/>
          <p:nvPr/>
        </p:nvSpPr>
        <p:spPr>
          <a:xfrm flipH="false" flipV="false" rot="0">
            <a:off x="6737227" y="6511895"/>
            <a:ext cx="4203172" cy="1590390"/>
          </a:xfrm>
          <a:custGeom>
            <a:avLst/>
            <a:gdLst/>
            <a:ahLst/>
            <a:cxnLst/>
            <a:rect r="r" b="b" t="t" l="l"/>
            <a:pathLst>
              <a:path h="1590390" w="4203172">
                <a:moveTo>
                  <a:pt x="0" y="0"/>
                </a:moveTo>
                <a:lnTo>
                  <a:pt x="4203172" y="0"/>
                </a:lnTo>
                <a:lnTo>
                  <a:pt x="4203172" y="1590390"/>
                </a:lnTo>
                <a:lnTo>
                  <a:pt x="0" y="1590390"/>
                </a:lnTo>
                <a:lnTo>
                  <a:pt x="0" y="0"/>
                </a:lnTo>
                <a:close/>
              </a:path>
            </a:pathLst>
          </a:custGeom>
          <a:blipFill>
            <a:blip r:embed="rId4"/>
            <a:stretch>
              <a:fillRect l="0" t="0" r="0" b="0"/>
            </a:stretch>
          </a:blipFill>
        </p:spPr>
      </p:sp>
      <p:sp>
        <p:nvSpPr>
          <p:cNvPr name="Freeform 12" id="12"/>
          <p:cNvSpPr/>
          <p:nvPr/>
        </p:nvSpPr>
        <p:spPr>
          <a:xfrm flipH="false" flipV="false" rot="0">
            <a:off x="6987438" y="4302099"/>
            <a:ext cx="3752454" cy="1682802"/>
          </a:xfrm>
          <a:custGeom>
            <a:avLst/>
            <a:gdLst/>
            <a:ahLst/>
            <a:cxnLst/>
            <a:rect r="r" b="b" t="t" l="l"/>
            <a:pathLst>
              <a:path h="1682802" w="3752454">
                <a:moveTo>
                  <a:pt x="0" y="0"/>
                </a:moveTo>
                <a:lnTo>
                  <a:pt x="3752454" y="0"/>
                </a:lnTo>
                <a:lnTo>
                  <a:pt x="3752454" y="1682802"/>
                </a:lnTo>
                <a:lnTo>
                  <a:pt x="0" y="1682802"/>
                </a:lnTo>
                <a:lnTo>
                  <a:pt x="0" y="0"/>
                </a:lnTo>
                <a:close/>
              </a:path>
            </a:pathLst>
          </a:custGeom>
          <a:blipFill>
            <a:blip r:embed="rId5"/>
            <a:stretch>
              <a:fillRect l="0" t="0" r="0" b="0"/>
            </a:stretch>
          </a:blipFill>
        </p:spPr>
      </p:sp>
      <p:sp>
        <p:nvSpPr>
          <p:cNvPr name="Freeform 13" id="13"/>
          <p:cNvSpPr/>
          <p:nvPr/>
        </p:nvSpPr>
        <p:spPr>
          <a:xfrm flipH="false" flipV="false" rot="0">
            <a:off x="12258135" y="4277809"/>
            <a:ext cx="4198162" cy="1921547"/>
          </a:xfrm>
          <a:custGeom>
            <a:avLst/>
            <a:gdLst/>
            <a:ahLst/>
            <a:cxnLst/>
            <a:rect r="r" b="b" t="t" l="l"/>
            <a:pathLst>
              <a:path h="1921547" w="4198162">
                <a:moveTo>
                  <a:pt x="0" y="0"/>
                </a:moveTo>
                <a:lnTo>
                  <a:pt x="4198162" y="0"/>
                </a:lnTo>
                <a:lnTo>
                  <a:pt x="4198162" y="1921547"/>
                </a:lnTo>
                <a:lnTo>
                  <a:pt x="0" y="1921547"/>
                </a:lnTo>
                <a:lnTo>
                  <a:pt x="0" y="0"/>
                </a:lnTo>
                <a:close/>
              </a:path>
            </a:pathLst>
          </a:custGeom>
          <a:blipFill>
            <a:blip r:embed="rId6"/>
            <a:stretch>
              <a:fillRect l="0" t="0" r="0" b="0"/>
            </a:stretch>
          </a:blipFill>
        </p:spPr>
      </p:sp>
      <p:sp>
        <p:nvSpPr>
          <p:cNvPr name="Freeform 14" id="14"/>
          <p:cNvSpPr/>
          <p:nvPr/>
        </p:nvSpPr>
        <p:spPr>
          <a:xfrm flipH="false" flipV="false" rot="0">
            <a:off x="12258135" y="6511895"/>
            <a:ext cx="4064518" cy="1817799"/>
          </a:xfrm>
          <a:custGeom>
            <a:avLst/>
            <a:gdLst/>
            <a:ahLst/>
            <a:cxnLst/>
            <a:rect r="r" b="b" t="t" l="l"/>
            <a:pathLst>
              <a:path h="1817799" w="4064518">
                <a:moveTo>
                  <a:pt x="0" y="0"/>
                </a:moveTo>
                <a:lnTo>
                  <a:pt x="4064518" y="0"/>
                </a:lnTo>
                <a:lnTo>
                  <a:pt x="4064518" y="1817800"/>
                </a:lnTo>
                <a:lnTo>
                  <a:pt x="0" y="1817800"/>
                </a:lnTo>
                <a:lnTo>
                  <a:pt x="0" y="0"/>
                </a:lnTo>
                <a:close/>
              </a:path>
            </a:pathLst>
          </a:custGeom>
          <a:blipFill>
            <a:blip r:embed="rId7"/>
            <a:stretch>
              <a:fillRect l="0" t="0" r="0" b="0"/>
            </a:stretch>
          </a:blipFill>
        </p:spPr>
      </p:sp>
      <p:sp>
        <p:nvSpPr>
          <p:cNvPr name="TextBox 15" id="15"/>
          <p:cNvSpPr txBox="true"/>
          <p:nvPr/>
        </p:nvSpPr>
        <p:spPr>
          <a:xfrm rot="0">
            <a:off x="7987514" y="962025"/>
            <a:ext cx="8217947" cy="1121134"/>
          </a:xfrm>
          <a:prstGeom prst="rect">
            <a:avLst/>
          </a:prstGeom>
        </p:spPr>
        <p:txBody>
          <a:bodyPr anchor="t" rtlCol="false" tIns="0" lIns="0" bIns="0" rIns="0">
            <a:spAutoFit/>
          </a:bodyPr>
          <a:lstStyle/>
          <a:p>
            <a:pPr algn="ctr" marL="0" indent="0" lvl="0">
              <a:lnSpc>
                <a:spcPts val="9063"/>
              </a:lnSpc>
            </a:pPr>
            <a:r>
              <a:rPr lang="en-US" sz="6971">
                <a:solidFill>
                  <a:srgbClr val="004AAD"/>
                </a:solidFill>
                <a:latin typeface="Inter Bold"/>
              </a:rPr>
              <a:t>Insights</a:t>
            </a:r>
          </a:p>
        </p:txBody>
      </p:sp>
      <p:sp>
        <p:nvSpPr>
          <p:cNvPr name="Freeform 16" id="16"/>
          <p:cNvSpPr/>
          <p:nvPr/>
        </p:nvSpPr>
        <p:spPr>
          <a:xfrm flipH="false" flipV="false" rot="0">
            <a:off x="16638276" y="0"/>
            <a:ext cx="1649724" cy="1282625"/>
          </a:xfrm>
          <a:custGeom>
            <a:avLst/>
            <a:gdLst/>
            <a:ahLst/>
            <a:cxnLst/>
            <a:rect r="r" b="b" t="t" l="l"/>
            <a:pathLst>
              <a:path h="1282625" w="1649724">
                <a:moveTo>
                  <a:pt x="0" y="0"/>
                </a:moveTo>
                <a:lnTo>
                  <a:pt x="1649724" y="0"/>
                </a:lnTo>
                <a:lnTo>
                  <a:pt x="1649724" y="1282625"/>
                </a:lnTo>
                <a:lnTo>
                  <a:pt x="0" y="1282625"/>
                </a:lnTo>
                <a:lnTo>
                  <a:pt x="0" y="0"/>
                </a:lnTo>
                <a:close/>
              </a:path>
            </a:pathLst>
          </a:custGeom>
          <a:blipFill>
            <a:blip r:embed="rId8"/>
            <a:stretch>
              <a:fillRect l="0" t="-2862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04123" y="394911"/>
            <a:ext cx="9497179" cy="949717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4AAD"/>
            </a:solidFill>
          </p:spPr>
        </p:sp>
      </p:grpSp>
      <p:grpSp>
        <p:nvGrpSpPr>
          <p:cNvPr name="Group 4" id="4"/>
          <p:cNvGrpSpPr/>
          <p:nvPr/>
        </p:nvGrpSpPr>
        <p:grpSpPr>
          <a:xfrm rot="0">
            <a:off x="686699" y="394911"/>
            <a:ext cx="9497179" cy="9497179"/>
            <a:chOff x="0" y="0"/>
            <a:chExt cx="13716000" cy="13716000"/>
          </a:xfrm>
        </p:grpSpPr>
        <p:sp>
          <p:nvSpPr>
            <p:cNvPr name="Freeform 5" id="5"/>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
              <a:stretch>
                <a:fillRect l="-14833" t="0" r="-98153" b="0"/>
              </a:stretch>
            </a:blipFill>
          </p:spPr>
        </p:sp>
      </p:grpSp>
      <p:sp>
        <p:nvSpPr>
          <p:cNvPr name="TextBox 6" id="6"/>
          <p:cNvSpPr txBox="true"/>
          <p:nvPr/>
        </p:nvSpPr>
        <p:spPr>
          <a:xfrm rot="0">
            <a:off x="11021377" y="4741228"/>
            <a:ext cx="4100282" cy="537845"/>
          </a:xfrm>
          <a:prstGeom prst="rect">
            <a:avLst/>
          </a:prstGeom>
        </p:spPr>
        <p:txBody>
          <a:bodyPr anchor="t" rtlCol="false" tIns="0" lIns="0" bIns="0" rIns="0">
            <a:spAutoFit/>
          </a:bodyPr>
          <a:lstStyle/>
          <a:p>
            <a:pPr algn="l">
              <a:lnSpc>
                <a:spcPts val="4480"/>
              </a:lnSpc>
              <a:spcBef>
                <a:spcPct val="0"/>
              </a:spcBef>
            </a:pPr>
            <a:r>
              <a:rPr lang="en-US" sz="3200">
                <a:solidFill>
                  <a:srgbClr val="FFFFFF"/>
                </a:solidFill>
                <a:latin typeface="Inter"/>
              </a:rPr>
              <a:t>Recommendation</a:t>
            </a:r>
          </a:p>
        </p:txBody>
      </p:sp>
      <p:sp>
        <p:nvSpPr>
          <p:cNvPr name="TextBox 7" id="7"/>
          <p:cNvSpPr txBox="true"/>
          <p:nvPr/>
        </p:nvSpPr>
        <p:spPr>
          <a:xfrm rot="0">
            <a:off x="11021377" y="5433695"/>
            <a:ext cx="5483185" cy="3534095"/>
          </a:xfrm>
          <a:prstGeom prst="rect">
            <a:avLst/>
          </a:prstGeom>
        </p:spPr>
        <p:txBody>
          <a:bodyPr anchor="t" rtlCol="false" tIns="0" lIns="0" bIns="0" rIns="0">
            <a:spAutoFit/>
          </a:bodyPr>
          <a:lstStyle/>
          <a:p>
            <a:pPr algn="l">
              <a:lnSpc>
                <a:spcPts val="3558"/>
              </a:lnSpc>
            </a:pPr>
            <a:r>
              <a:rPr lang="en-US" sz="2541">
                <a:solidFill>
                  <a:srgbClr val="FFFFFF"/>
                </a:solidFill>
                <a:latin typeface="Inter Thin"/>
              </a:rPr>
              <a:t>More representation of workers needed across board and in every household eligible to work.</a:t>
            </a:r>
          </a:p>
          <a:p>
            <a:pPr algn="l">
              <a:lnSpc>
                <a:spcPts val="3558"/>
              </a:lnSpc>
            </a:pPr>
          </a:p>
          <a:p>
            <a:pPr algn="l" marL="0" indent="0" lvl="0">
              <a:lnSpc>
                <a:spcPts val="3558"/>
              </a:lnSpc>
              <a:spcBef>
                <a:spcPct val="0"/>
              </a:spcBef>
            </a:pPr>
            <a:r>
              <a:rPr lang="en-US" sz="2541">
                <a:solidFill>
                  <a:srgbClr val="FFFFFF"/>
                </a:solidFill>
                <a:latin typeface="Inter Thin"/>
              </a:rPr>
              <a:t>More socio-economic deprived workers need to be engaged and protected under the right to work Act.</a:t>
            </a:r>
          </a:p>
        </p:txBody>
      </p:sp>
      <p:sp>
        <p:nvSpPr>
          <p:cNvPr name="TextBox 8" id="8"/>
          <p:cNvSpPr txBox="true"/>
          <p:nvPr/>
        </p:nvSpPr>
        <p:spPr>
          <a:xfrm rot="0">
            <a:off x="8530693" y="2251066"/>
            <a:ext cx="8217947" cy="1121134"/>
          </a:xfrm>
          <a:prstGeom prst="rect">
            <a:avLst/>
          </a:prstGeom>
        </p:spPr>
        <p:txBody>
          <a:bodyPr anchor="t" rtlCol="false" tIns="0" lIns="0" bIns="0" rIns="0">
            <a:spAutoFit/>
          </a:bodyPr>
          <a:lstStyle/>
          <a:p>
            <a:pPr algn="ctr" marL="0" indent="0" lvl="0">
              <a:lnSpc>
                <a:spcPts val="9063"/>
              </a:lnSpc>
            </a:pPr>
            <a:r>
              <a:rPr lang="en-US" sz="6971">
                <a:solidFill>
                  <a:srgbClr val="FFFFFF"/>
                </a:solidFill>
                <a:latin typeface="Inter Bold"/>
              </a:rPr>
              <a:t>Insights</a:t>
            </a:r>
          </a:p>
        </p:txBody>
      </p:sp>
      <p:sp>
        <p:nvSpPr>
          <p:cNvPr name="Freeform 9" id="9"/>
          <p:cNvSpPr/>
          <p:nvPr/>
        </p:nvSpPr>
        <p:spPr>
          <a:xfrm flipH="false" flipV="false" rot="0">
            <a:off x="16638276" y="0"/>
            <a:ext cx="1649724" cy="1282625"/>
          </a:xfrm>
          <a:custGeom>
            <a:avLst/>
            <a:gdLst/>
            <a:ahLst/>
            <a:cxnLst/>
            <a:rect r="r" b="b" t="t" l="l"/>
            <a:pathLst>
              <a:path h="1282625" w="1649724">
                <a:moveTo>
                  <a:pt x="0" y="0"/>
                </a:moveTo>
                <a:lnTo>
                  <a:pt x="1649724" y="0"/>
                </a:lnTo>
                <a:lnTo>
                  <a:pt x="1649724" y="1282625"/>
                </a:lnTo>
                <a:lnTo>
                  <a:pt x="0" y="1282625"/>
                </a:lnTo>
                <a:lnTo>
                  <a:pt x="0" y="0"/>
                </a:lnTo>
                <a:close/>
              </a:path>
            </a:pathLst>
          </a:custGeom>
          <a:blipFill>
            <a:blip r:embed="rId3"/>
            <a:stretch>
              <a:fillRect l="0" t="-2862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818366" y="2485326"/>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rPr>
              <a:t>THANK YOU!</a:t>
            </a:r>
          </a:p>
        </p:txBody>
      </p:sp>
      <p:grpSp>
        <p:nvGrpSpPr>
          <p:cNvPr name="Group 3" id="3"/>
          <p:cNvGrpSpPr>
            <a:grpSpLocks noChangeAspect="true"/>
          </p:cNvGrpSpPr>
          <p:nvPr/>
        </p:nvGrpSpPr>
        <p:grpSpPr>
          <a:xfrm rot="0">
            <a:off x="2818366" y="4807681"/>
            <a:ext cx="2706695" cy="2696122"/>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0" r="223" b="0"/>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name="Freeform 6" id="6"/>
          <p:cNvSpPr/>
          <p:nvPr/>
        </p:nvSpPr>
        <p:spPr>
          <a:xfrm flipH="false" flipV="false" rot="0">
            <a:off x="12398912" y="967949"/>
            <a:ext cx="6132569" cy="8229600"/>
          </a:xfrm>
          <a:custGeom>
            <a:avLst/>
            <a:gdLst/>
            <a:ahLst/>
            <a:cxnLst/>
            <a:rect r="r" b="b" t="t" l="l"/>
            <a:pathLst>
              <a:path h="8229600" w="6132569">
                <a:moveTo>
                  <a:pt x="0" y="0"/>
                </a:moveTo>
                <a:lnTo>
                  <a:pt x="6132569" y="0"/>
                </a:lnTo>
                <a:lnTo>
                  <a:pt x="6132569" y="8229600"/>
                </a:lnTo>
                <a:lnTo>
                  <a:pt x="0" y="8229600"/>
                </a:lnTo>
                <a:lnTo>
                  <a:pt x="0" y="0"/>
                </a:lnTo>
                <a:close/>
              </a:path>
            </a:pathLst>
          </a:custGeom>
          <a:blipFill>
            <a:blip r:embed="rId3"/>
            <a:stretch>
              <a:fillRect l="0" t="-5923" r="0" b="-5923"/>
            </a:stretch>
          </a:blipFill>
        </p:spPr>
      </p:sp>
      <p:grpSp>
        <p:nvGrpSpPr>
          <p:cNvPr name="Group 7" id="7"/>
          <p:cNvGrpSpPr/>
          <p:nvPr/>
        </p:nvGrpSpPr>
        <p:grpSpPr>
          <a:xfrm rot="0">
            <a:off x="12398912" y="0"/>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398912" y="9530041"/>
            <a:ext cx="5889088" cy="756959"/>
            <a:chOff x="0" y="0"/>
            <a:chExt cx="1551036" cy="199364"/>
          </a:xfrm>
        </p:grpSpPr>
        <p:sp>
          <p:nvSpPr>
            <p:cNvPr name="Freeform 11" id="11"/>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2" id="12"/>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5763347" y="6576635"/>
            <a:ext cx="633587" cy="633587"/>
          </a:xfrm>
          <a:custGeom>
            <a:avLst/>
            <a:gdLst/>
            <a:ahLst/>
            <a:cxnLst/>
            <a:rect r="r" b="b" t="t" l="l"/>
            <a:pathLst>
              <a:path h="633587" w="633587">
                <a:moveTo>
                  <a:pt x="0" y="0"/>
                </a:moveTo>
                <a:lnTo>
                  <a:pt x="633586" y="0"/>
                </a:lnTo>
                <a:lnTo>
                  <a:pt x="633586" y="633587"/>
                </a:lnTo>
                <a:lnTo>
                  <a:pt x="0" y="6335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5" id="15"/>
          <p:cNvSpPr/>
          <p:nvPr/>
        </p:nvSpPr>
        <p:spPr>
          <a:xfrm flipH="false" flipV="false" rot="0">
            <a:off x="12389387" y="3246361"/>
            <a:ext cx="10773048" cy="4692006"/>
          </a:xfrm>
          <a:custGeom>
            <a:avLst/>
            <a:gdLst/>
            <a:ahLst/>
            <a:cxnLst/>
            <a:rect r="r" b="b" t="t" l="l"/>
            <a:pathLst>
              <a:path h="4692006" w="10773048">
                <a:moveTo>
                  <a:pt x="0" y="0"/>
                </a:moveTo>
                <a:lnTo>
                  <a:pt x="10773048" y="0"/>
                </a:lnTo>
                <a:lnTo>
                  <a:pt x="10773048" y="4692006"/>
                </a:lnTo>
                <a:lnTo>
                  <a:pt x="0" y="4692006"/>
                </a:lnTo>
                <a:lnTo>
                  <a:pt x="0" y="0"/>
                </a:lnTo>
                <a:close/>
              </a:path>
            </a:pathLst>
          </a:custGeom>
          <a:blipFill>
            <a:blip r:embed="rId8"/>
            <a:stretch>
              <a:fillRect l="0" t="-37762" r="0" b="0"/>
            </a:stretch>
          </a:blipFill>
        </p:spPr>
      </p:sp>
      <p:sp>
        <p:nvSpPr>
          <p:cNvPr name="TextBox 16" id="16"/>
          <p:cNvSpPr txBox="true"/>
          <p:nvPr/>
        </p:nvSpPr>
        <p:spPr>
          <a:xfrm rot="0">
            <a:off x="5736916" y="5296440"/>
            <a:ext cx="5901042" cy="515647"/>
          </a:xfrm>
          <a:prstGeom prst="rect">
            <a:avLst/>
          </a:prstGeom>
        </p:spPr>
        <p:txBody>
          <a:bodyPr anchor="t" rtlCol="false" tIns="0" lIns="0" bIns="0" rIns="0">
            <a:spAutoFit/>
          </a:bodyPr>
          <a:lstStyle/>
          <a:p>
            <a:pPr algn="l" marL="0" indent="0" lvl="1">
              <a:lnSpc>
                <a:spcPts val="4050"/>
              </a:lnSpc>
              <a:spcBef>
                <a:spcPct val="0"/>
              </a:spcBef>
            </a:pPr>
            <a:r>
              <a:rPr lang="en-US" sz="2893" spc="-57">
                <a:solidFill>
                  <a:srgbClr val="145DA0"/>
                </a:solidFill>
                <a:latin typeface="Poppins Bold"/>
              </a:rPr>
              <a:t>Oluwatosin Joshua Adebayo</a:t>
            </a:r>
          </a:p>
        </p:txBody>
      </p:sp>
      <p:sp>
        <p:nvSpPr>
          <p:cNvPr name="TextBox 17" id="17"/>
          <p:cNvSpPr txBox="true"/>
          <p:nvPr/>
        </p:nvSpPr>
        <p:spPr>
          <a:xfrm rot="0">
            <a:off x="5763347" y="5813740"/>
            <a:ext cx="4069598" cy="358512"/>
          </a:xfrm>
          <a:prstGeom prst="rect">
            <a:avLst/>
          </a:prstGeom>
        </p:spPr>
        <p:txBody>
          <a:bodyPr anchor="t" rtlCol="false" tIns="0" lIns="0" bIns="0" rIns="0">
            <a:spAutoFit/>
          </a:bodyPr>
          <a:lstStyle/>
          <a:p>
            <a:pPr algn="l" marL="0" indent="0" lvl="1">
              <a:lnSpc>
                <a:spcPts val="2814"/>
              </a:lnSpc>
              <a:spcBef>
                <a:spcPct val="0"/>
              </a:spcBef>
            </a:pPr>
            <a:r>
              <a:rPr lang="en-US" sz="2010" spc="-40">
                <a:solidFill>
                  <a:srgbClr val="145DA0"/>
                </a:solidFill>
                <a:latin typeface="Poppins"/>
              </a:rPr>
              <a:t>Analyst</a:t>
            </a:r>
          </a:p>
        </p:txBody>
      </p:sp>
      <p:sp>
        <p:nvSpPr>
          <p:cNvPr name="TextBox 18" id="18"/>
          <p:cNvSpPr txBox="true"/>
          <p:nvPr/>
        </p:nvSpPr>
        <p:spPr>
          <a:xfrm rot="0">
            <a:off x="6570108" y="6630035"/>
            <a:ext cx="5857379" cy="450587"/>
          </a:xfrm>
          <a:prstGeom prst="rect">
            <a:avLst/>
          </a:prstGeom>
        </p:spPr>
        <p:txBody>
          <a:bodyPr anchor="t" rtlCol="false" tIns="0" lIns="0" bIns="0" rIns="0">
            <a:spAutoFit/>
          </a:bodyPr>
          <a:lstStyle/>
          <a:p>
            <a:pPr algn="l" marL="0" indent="0" lvl="1">
              <a:lnSpc>
                <a:spcPts val="3514"/>
              </a:lnSpc>
              <a:spcBef>
                <a:spcPct val="0"/>
              </a:spcBef>
            </a:pPr>
            <a:r>
              <a:rPr lang="en-US" sz="2510" spc="-50">
                <a:solidFill>
                  <a:srgbClr val="145DA0"/>
                </a:solidFill>
                <a:latin typeface="Poppins"/>
              </a:rPr>
              <a:t>ayojoshua01</a:t>
            </a:r>
            <a:r>
              <a:rPr lang="en-US" sz="2510" spc="-50" strike="noStrike" u="none">
                <a:solidFill>
                  <a:srgbClr val="145DA0"/>
                </a:solidFill>
                <a:latin typeface="Poppins"/>
              </a:rPr>
              <a:t>@gmail.com</a:t>
            </a:r>
          </a:p>
        </p:txBody>
      </p:sp>
      <p:sp>
        <p:nvSpPr>
          <p:cNvPr name="Freeform 19" id="19"/>
          <p:cNvSpPr/>
          <p:nvPr/>
        </p:nvSpPr>
        <p:spPr>
          <a:xfrm flipH="false" flipV="false" rot="0">
            <a:off x="547766" y="2974192"/>
            <a:ext cx="2035408" cy="1582486"/>
          </a:xfrm>
          <a:custGeom>
            <a:avLst/>
            <a:gdLst/>
            <a:ahLst/>
            <a:cxnLst/>
            <a:rect r="r" b="b" t="t" l="l"/>
            <a:pathLst>
              <a:path h="1582486" w="2035408">
                <a:moveTo>
                  <a:pt x="0" y="0"/>
                </a:moveTo>
                <a:lnTo>
                  <a:pt x="2035408" y="0"/>
                </a:lnTo>
                <a:lnTo>
                  <a:pt x="2035408" y="1582485"/>
                </a:lnTo>
                <a:lnTo>
                  <a:pt x="0" y="1582485"/>
                </a:lnTo>
                <a:lnTo>
                  <a:pt x="0" y="0"/>
                </a:lnTo>
                <a:close/>
              </a:path>
            </a:pathLst>
          </a:custGeom>
          <a:blipFill>
            <a:blip r:embed="rId9"/>
            <a:stretch>
              <a:fillRect l="0" t="-2862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Freeform 10" id="10"/>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76200" y="9258300"/>
            <a:ext cx="1867766" cy="1452147"/>
          </a:xfrm>
          <a:custGeom>
            <a:avLst/>
            <a:gdLst/>
            <a:ahLst/>
            <a:cxnLst/>
            <a:rect r="r" b="b" t="t" l="l"/>
            <a:pathLst>
              <a:path h="1452147" w="1867766">
                <a:moveTo>
                  <a:pt x="0" y="0"/>
                </a:moveTo>
                <a:lnTo>
                  <a:pt x="1867766" y="0"/>
                </a:lnTo>
                <a:lnTo>
                  <a:pt x="1867766" y="1452147"/>
                </a:lnTo>
                <a:lnTo>
                  <a:pt x="0" y="1452147"/>
                </a:lnTo>
                <a:lnTo>
                  <a:pt x="0" y="0"/>
                </a:lnTo>
                <a:close/>
              </a:path>
            </a:pathLst>
          </a:custGeom>
          <a:blipFill>
            <a:blip r:embed="rId5"/>
            <a:stretch>
              <a:fillRect l="0" t="-28620" r="0" b="0"/>
            </a:stretch>
          </a:blipFill>
        </p:spPr>
      </p:sp>
      <p:sp>
        <p:nvSpPr>
          <p:cNvPr name="Freeform 17" id="17"/>
          <p:cNvSpPr/>
          <p:nvPr/>
        </p:nvSpPr>
        <p:spPr>
          <a:xfrm flipH="false" flipV="false" rot="0">
            <a:off x="11796731" y="447246"/>
            <a:ext cx="6011505" cy="9392508"/>
          </a:xfrm>
          <a:custGeom>
            <a:avLst/>
            <a:gdLst/>
            <a:ahLst/>
            <a:cxnLst/>
            <a:rect r="r" b="b" t="t" l="l"/>
            <a:pathLst>
              <a:path h="9392508" w="6011505">
                <a:moveTo>
                  <a:pt x="0" y="0"/>
                </a:moveTo>
                <a:lnTo>
                  <a:pt x="6011504" y="0"/>
                </a:lnTo>
                <a:lnTo>
                  <a:pt x="6011504" y="9392508"/>
                </a:lnTo>
                <a:lnTo>
                  <a:pt x="0" y="9392508"/>
                </a:lnTo>
                <a:lnTo>
                  <a:pt x="0" y="0"/>
                </a:lnTo>
                <a:close/>
              </a:path>
            </a:pathLst>
          </a:custGeom>
          <a:blipFill>
            <a:blip r:embed="rId6"/>
            <a:stretch>
              <a:fillRect l="-139072" t="0" r="-39931" b="0"/>
            </a:stretch>
          </a:blipFill>
        </p:spPr>
      </p:sp>
      <p:sp>
        <p:nvSpPr>
          <p:cNvPr name="TextBox 18" id="18"/>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rPr>
              <a:t>Overview</a:t>
            </a:r>
          </a:p>
        </p:txBody>
      </p:sp>
      <p:sp>
        <p:nvSpPr>
          <p:cNvPr name="TextBox 19" id="19"/>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Introduction</a:t>
            </a:r>
          </a:p>
        </p:txBody>
      </p:sp>
      <p:sp>
        <p:nvSpPr>
          <p:cNvPr name="TextBox 20" id="20"/>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01</a:t>
            </a:r>
          </a:p>
        </p:txBody>
      </p:sp>
      <p:sp>
        <p:nvSpPr>
          <p:cNvPr name="TextBox 21" id="21"/>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About NREGA</a:t>
            </a:r>
          </a:p>
        </p:txBody>
      </p:sp>
      <p:sp>
        <p:nvSpPr>
          <p:cNvPr name="TextBox 22" id="22"/>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02</a:t>
            </a:r>
          </a:p>
        </p:txBody>
      </p:sp>
      <p:sp>
        <p:nvSpPr>
          <p:cNvPr name="TextBox 23" id="23"/>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Objectives</a:t>
            </a:r>
          </a:p>
        </p:txBody>
      </p:sp>
      <p:sp>
        <p:nvSpPr>
          <p:cNvPr name="TextBox 24" id="24"/>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03</a:t>
            </a:r>
          </a:p>
        </p:txBody>
      </p:sp>
      <p:sp>
        <p:nvSpPr>
          <p:cNvPr name="TextBox 25" id="25"/>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Problem Statement</a:t>
            </a:r>
          </a:p>
        </p:txBody>
      </p:sp>
      <p:sp>
        <p:nvSpPr>
          <p:cNvPr name="TextBox 26" id="26"/>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04</a:t>
            </a:r>
          </a:p>
        </p:txBody>
      </p:sp>
      <p:sp>
        <p:nvSpPr>
          <p:cNvPr name="TextBox 27" id="27"/>
          <p:cNvSpPr txBox="true"/>
          <p:nvPr/>
        </p:nvSpPr>
        <p:spPr>
          <a:xfrm rot="0">
            <a:off x="3663160" y="589871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Dataset Information</a:t>
            </a:r>
          </a:p>
        </p:txBody>
      </p:sp>
      <p:sp>
        <p:nvSpPr>
          <p:cNvPr name="TextBox 28" id="28"/>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05</a:t>
            </a:r>
          </a:p>
        </p:txBody>
      </p:sp>
      <p:sp>
        <p:nvSpPr>
          <p:cNvPr name="TextBox 29" id="29"/>
          <p:cNvSpPr txBox="true"/>
          <p:nvPr/>
        </p:nvSpPr>
        <p:spPr>
          <a:xfrm rot="0">
            <a:off x="3663160" y="652422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Analysis</a:t>
            </a:r>
          </a:p>
        </p:txBody>
      </p:sp>
      <p:sp>
        <p:nvSpPr>
          <p:cNvPr name="TextBox 30" id="30"/>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06</a:t>
            </a:r>
          </a:p>
        </p:txBody>
      </p:sp>
      <p:sp>
        <p:nvSpPr>
          <p:cNvPr name="TextBox 31" id="31"/>
          <p:cNvSpPr txBox="true"/>
          <p:nvPr/>
        </p:nvSpPr>
        <p:spPr>
          <a:xfrm rot="0">
            <a:off x="3663160" y="714945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Insights</a:t>
            </a:r>
          </a:p>
        </p:txBody>
      </p:sp>
      <p:sp>
        <p:nvSpPr>
          <p:cNvPr name="TextBox 32" id="32"/>
          <p:cNvSpPr txBox="true"/>
          <p:nvPr/>
        </p:nvSpPr>
        <p:spPr>
          <a:xfrm rot="0">
            <a:off x="8483149" y="714945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461845" y="68113"/>
            <a:ext cx="18749845" cy="5026323"/>
          </a:xfrm>
          <a:custGeom>
            <a:avLst/>
            <a:gdLst/>
            <a:ahLst/>
            <a:cxnLst/>
            <a:rect r="r" b="b" t="t" l="l"/>
            <a:pathLst>
              <a:path h="5026323" w="18749845">
                <a:moveTo>
                  <a:pt x="0" y="0"/>
                </a:moveTo>
                <a:lnTo>
                  <a:pt x="18749845" y="0"/>
                </a:lnTo>
                <a:lnTo>
                  <a:pt x="18749845" y="5026324"/>
                </a:lnTo>
                <a:lnTo>
                  <a:pt x="0" y="5026324"/>
                </a:lnTo>
                <a:lnTo>
                  <a:pt x="0" y="0"/>
                </a:lnTo>
                <a:close/>
              </a:path>
            </a:pathLst>
          </a:custGeom>
          <a:blipFill>
            <a:blip r:embed="rId2"/>
            <a:stretch>
              <a:fillRect l="0" t="-89265" r="0" b="-89265"/>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2373032" y="1502794"/>
            <a:ext cx="14474303" cy="7001701"/>
            <a:chOff x="0" y="0"/>
            <a:chExt cx="3812162" cy="1844069"/>
          </a:xfrm>
        </p:grpSpPr>
        <p:sp>
          <p:nvSpPr>
            <p:cNvPr name="Freeform 7" id="7"/>
            <p:cNvSpPr/>
            <p:nvPr/>
          </p:nvSpPr>
          <p:spPr>
            <a:xfrm flipH="false" flipV="false" rot="0">
              <a:off x="0" y="0"/>
              <a:ext cx="3812162" cy="1844069"/>
            </a:xfrm>
            <a:custGeom>
              <a:avLst/>
              <a:gdLst/>
              <a:ahLst/>
              <a:cxnLst/>
              <a:rect r="r" b="b" t="t" l="l"/>
              <a:pathLst>
                <a:path h="1844069" w="3812162">
                  <a:moveTo>
                    <a:pt x="0" y="0"/>
                  </a:moveTo>
                  <a:lnTo>
                    <a:pt x="3812162" y="0"/>
                  </a:lnTo>
                  <a:lnTo>
                    <a:pt x="3812162" y="1844069"/>
                  </a:lnTo>
                  <a:lnTo>
                    <a:pt x="0" y="1844069"/>
                  </a:lnTo>
                  <a:close/>
                </a:path>
              </a:pathLst>
            </a:custGeom>
            <a:solidFill>
              <a:srgbClr val="145DA0"/>
            </a:solidFill>
            <a:ln cap="sq">
              <a:noFill/>
              <a:prstDash val="solid"/>
              <a:miter/>
            </a:ln>
          </p:spPr>
        </p:sp>
        <p:sp>
          <p:nvSpPr>
            <p:cNvPr name="TextBox 8" id="8"/>
            <p:cNvSpPr txBox="true"/>
            <p:nvPr/>
          </p:nvSpPr>
          <p:spPr>
            <a:xfrm>
              <a:off x="0" y="-38100"/>
              <a:ext cx="3812162" cy="188216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2650662" y="3003155"/>
            <a:ext cx="13928991" cy="4569708"/>
          </a:xfrm>
          <a:prstGeom prst="rect">
            <a:avLst/>
          </a:prstGeom>
        </p:spPr>
        <p:txBody>
          <a:bodyPr anchor="t" rtlCol="false" tIns="0" lIns="0" bIns="0" rIns="0">
            <a:spAutoFit/>
          </a:bodyPr>
          <a:lstStyle/>
          <a:p>
            <a:pPr algn="just">
              <a:lnSpc>
                <a:spcPts val="4074"/>
              </a:lnSpc>
            </a:pPr>
            <a:r>
              <a:rPr lang="en-US" sz="2910" spc="-58">
                <a:solidFill>
                  <a:srgbClr val="FDFDFD"/>
                </a:solidFill>
                <a:latin typeface="Poppins"/>
              </a:rPr>
              <a:t>NREGA is an Act to provide for the enhancement of livelihood security of the households in rural areas of the country by providing at least one hundred days of guaranteed wage employment in every financial year to every household whose adult members volunteer to do unskilled manual work and for matters connected therewith or incidental thereto.</a:t>
            </a:r>
          </a:p>
          <a:p>
            <a:pPr algn="just">
              <a:lnSpc>
                <a:spcPts val="4074"/>
              </a:lnSpc>
            </a:pPr>
          </a:p>
          <a:p>
            <a:pPr algn="just">
              <a:lnSpc>
                <a:spcPts val="4074"/>
              </a:lnSpc>
            </a:pPr>
            <a:r>
              <a:rPr lang="en-US" sz="2910" spc="-58">
                <a:solidFill>
                  <a:srgbClr val="FDFDFD"/>
                </a:solidFill>
                <a:latin typeface="Poppins"/>
              </a:rPr>
              <a:t>This project delves into the analysis of Mahatma Gandhi National Rural Employment Guarantee Scheme (NREGA) Employment Data.</a:t>
            </a:r>
          </a:p>
          <a:p>
            <a:pPr algn="just">
              <a:lnSpc>
                <a:spcPts val="4074"/>
              </a:lnSpc>
              <a:spcBef>
                <a:spcPct val="0"/>
              </a:spcBef>
            </a:pPr>
          </a:p>
        </p:txBody>
      </p:sp>
      <p:sp>
        <p:nvSpPr>
          <p:cNvPr name="Freeform 10" id="10"/>
          <p:cNvSpPr/>
          <p:nvPr/>
        </p:nvSpPr>
        <p:spPr>
          <a:xfrm flipH="false" flipV="false" rot="0">
            <a:off x="-102492" y="49036"/>
            <a:ext cx="1520006" cy="1181772"/>
          </a:xfrm>
          <a:custGeom>
            <a:avLst/>
            <a:gdLst/>
            <a:ahLst/>
            <a:cxnLst/>
            <a:rect r="r" b="b" t="t" l="l"/>
            <a:pathLst>
              <a:path h="1181772" w="1520006">
                <a:moveTo>
                  <a:pt x="0" y="0"/>
                </a:moveTo>
                <a:lnTo>
                  <a:pt x="1520006" y="0"/>
                </a:lnTo>
                <a:lnTo>
                  <a:pt x="1520006" y="1181772"/>
                </a:lnTo>
                <a:lnTo>
                  <a:pt x="0" y="1181772"/>
                </a:lnTo>
                <a:lnTo>
                  <a:pt x="0" y="0"/>
                </a:lnTo>
                <a:close/>
              </a:path>
            </a:pathLst>
          </a:custGeom>
          <a:blipFill>
            <a:blip r:embed="rId3"/>
            <a:stretch>
              <a:fillRect l="0" t="-28620" r="0" b="0"/>
            </a:stretch>
          </a:blipFill>
        </p:spPr>
      </p:sp>
      <p:sp>
        <p:nvSpPr>
          <p:cNvPr name="TextBox 11" id="11"/>
          <p:cNvSpPr txBox="true"/>
          <p:nvPr/>
        </p:nvSpPr>
        <p:spPr>
          <a:xfrm rot="0">
            <a:off x="6269838" y="1579711"/>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0" t="-18848" r="0" b="-18848"/>
              </a:stretch>
            </a:blipFill>
          </p:spPr>
        </p:sp>
      </p:grpSp>
      <p:sp>
        <p:nvSpPr>
          <p:cNvPr name="Freeform 11" id="11"/>
          <p:cNvSpPr/>
          <p:nvPr/>
        </p:nvSpPr>
        <p:spPr>
          <a:xfrm flipH="false" flipV="false" rot="0">
            <a:off x="16722665" y="0"/>
            <a:ext cx="1634763" cy="1270993"/>
          </a:xfrm>
          <a:custGeom>
            <a:avLst/>
            <a:gdLst/>
            <a:ahLst/>
            <a:cxnLst/>
            <a:rect r="r" b="b" t="t" l="l"/>
            <a:pathLst>
              <a:path h="1270993" w="1634763">
                <a:moveTo>
                  <a:pt x="0" y="0"/>
                </a:moveTo>
                <a:lnTo>
                  <a:pt x="1634763" y="0"/>
                </a:lnTo>
                <a:lnTo>
                  <a:pt x="1634763" y="1270993"/>
                </a:lnTo>
                <a:lnTo>
                  <a:pt x="0" y="1270993"/>
                </a:lnTo>
                <a:lnTo>
                  <a:pt x="0" y="0"/>
                </a:lnTo>
                <a:close/>
              </a:path>
            </a:pathLst>
          </a:custGeom>
          <a:blipFill>
            <a:blip r:embed="rId3"/>
            <a:stretch>
              <a:fillRect l="0" t="-28620" r="0" b="0"/>
            </a:stretch>
          </a:blipFill>
        </p:spPr>
      </p:sp>
      <p:sp>
        <p:nvSpPr>
          <p:cNvPr name="TextBox 12" id="12"/>
          <p:cNvSpPr txBox="true"/>
          <p:nvPr/>
        </p:nvSpPr>
        <p:spPr>
          <a:xfrm rot="0">
            <a:off x="222636" y="3055564"/>
            <a:ext cx="9710481" cy="4505960"/>
          </a:xfrm>
          <a:prstGeom prst="rect">
            <a:avLst/>
          </a:prstGeom>
        </p:spPr>
        <p:txBody>
          <a:bodyPr anchor="t" rtlCol="false" tIns="0" lIns="0" bIns="0" rIns="0">
            <a:spAutoFit/>
          </a:bodyPr>
          <a:lstStyle/>
          <a:p>
            <a:pPr algn="l">
              <a:lnSpc>
                <a:spcPts val="3640"/>
              </a:lnSpc>
            </a:pPr>
            <a:r>
              <a:rPr lang="en-US" sz="2600" spc="-52">
                <a:solidFill>
                  <a:srgbClr val="051D40"/>
                </a:solidFill>
                <a:latin typeface="Poppins"/>
              </a:rPr>
              <a:t>Mahatma Gandhi National Rural Employment Guarantee Act 2005 or MGNREGA, earlier known as the National Rural Employment Guarantee Act or NREGA,</a:t>
            </a:r>
            <a:r>
              <a:rPr lang="en-US" sz="2600" spc="-52">
                <a:solidFill>
                  <a:srgbClr val="051D40"/>
                </a:solidFill>
                <a:latin typeface="Poppins"/>
              </a:rPr>
              <a:t> is an Indian social welfare measure that aims to guarantee the 'right to work'. </a:t>
            </a:r>
          </a:p>
          <a:p>
            <a:pPr algn="l">
              <a:lnSpc>
                <a:spcPts val="3080"/>
              </a:lnSpc>
            </a:pPr>
          </a:p>
          <a:p>
            <a:pPr algn="l" marL="0" indent="0" lvl="0">
              <a:lnSpc>
                <a:spcPts val="3640"/>
              </a:lnSpc>
              <a:spcBef>
                <a:spcPct val="0"/>
              </a:spcBef>
            </a:pPr>
            <a:r>
              <a:rPr lang="en-US" sz="2600" spc="-52">
                <a:solidFill>
                  <a:srgbClr val="051D40"/>
                </a:solidFill>
                <a:latin typeface="Poppins"/>
              </a:rPr>
              <a:t>This act was passed on 23 August 2005 and was implemented in February 2006 under the UPA government of Prime Minister Manmohan Singh following tabling of the bill in parliament by the Minister for Rural Development Raghuvansh Prasad Singh.</a:t>
            </a:r>
          </a:p>
        </p:txBody>
      </p:sp>
      <p:sp>
        <p:nvSpPr>
          <p:cNvPr name="TextBox 13" id="13"/>
          <p:cNvSpPr txBox="true"/>
          <p:nvPr/>
        </p:nvSpPr>
        <p:spPr>
          <a:xfrm rot="0">
            <a:off x="222636" y="2210461"/>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rPr>
              <a:t>About NREGA</a:t>
            </a:r>
          </a:p>
        </p:txBody>
      </p:sp>
      <p:sp>
        <p:nvSpPr>
          <p:cNvPr name="TextBox 14" id="14"/>
          <p:cNvSpPr txBox="true"/>
          <p:nvPr/>
        </p:nvSpPr>
        <p:spPr>
          <a:xfrm rot="0">
            <a:off x="222636" y="7821516"/>
            <a:ext cx="9710481" cy="2286635"/>
          </a:xfrm>
          <a:prstGeom prst="rect">
            <a:avLst/>
          </a:prstGeom>
        </p:spPr>
        <p:txBody>
          <a:bodyPr anchor="t" rtlCol="false" tIns="0" lIns="0" bIns="0" rIns="0">
            <a:spAutoFit/>
          </a:bodyPr>
          <a:lstStyle/>
          <a:p>
            <a:pPr algn="l" marL="0" indent="0" lvl="0">
              <a:lnSpc>
                <a:spcPts val="3640"/>
              </a:lnSpc>
              <a:spcBef>
                <a:spcPct val="0"/>
              </a:spcBef>
            </a:pPr>
            <a:r>
              <a:rPr lang="en-US" sz="2600" spc="-52">
                <a:solidFill>
                  <a:srgbClr val="051D40"/>
                </a:solidFill>
                <a:latin typeface="Poppins"/>
              </a:rPr>
              <a:t>It aims to enhance livelihood security in rural areas by providing at least 100 days of wage employment in a financial year to at least one member of every household whose adult members volunteer to do unskilled manual work.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rPr>
              <a:t>Objectives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09132" y="2128374"/>
            <a:ext cx="9006427" cy="817093"/>
          </a:xfrm>
          <a:prstGeom prst="rect">
            <a:avLst/>
          </a:prstGeom>
        </p:spPr>
        <p:txBody>
          <a:bodyPr anchor="t" rtlCol="false" tIns="0" lIns="0" bIns="0" rIns="0">
            <a:spAutoFit/>
          </a:bodyPr>
          <a:lstStyle/>
          <a:p>
            <a:pPr algn="l" marL="0" indent="0" lvl="0">
              <a:lnSpc>
                <a:spcPts val="3263"/>
              </a:lnSpc>
              <a:spcBef>
                <a:spcPct val="0"/>
              </a:spcBef>
            </a:pPr>
            <a:r>
              <a:rPr lang="en-US" sz="2330" spc="-46">
                <a:solidFill>
                  <a:srgbClr val="051D40"/>
                </a:solidFill>
                <a:latin typeface="Poppins"/>
              </a:rPr>
              <a:t>We aim to gain valuable insights into the implementation and impact of NREGA across different states and districts in India.</a:t>
            </a:r>
          </a:p>
        </p:txBody>
      </p:sp>
      <p:grpSp>
        <p:nvGrpSpPr>
          <p:cNvPr name="Group 10" id="10"/>
          <p:cNvGrpSpPr/>
          <p:nvPr/>
        </p:nvGrpSpPr>
        <p:grpSpPr>
          <a:xfrm rot="0">
            <a:off x="9966307" y="300249"/>
            <a:ext cx="8027935" cy="9598729"/>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838" t="0" r="-39838"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6" id="16"/>
          <p:cNvGrpSpPr/>
          <p:nvPr/>
        </p:nvGrpSpPr>
        <p:grpSpPr>
          <a:xfrm rot="0">
            <a:off x="1609132" y="5143500"/>
            <a:ext cx="11657698" cy="4386486"/>
            <a:chOff x="0" y="0"/>
            <a:chExt cx="3070340" cy="1155289"/>
          </a:xfrm>
        </p:grpSpPr>
        <p:sp>
          <p:nvSpPr>
            <p:cNvPr name="Freeform 17" id="17"/>
            <p:cNvSpPr/>
            <p:nvPr/>
          </p:nvSpPr>
          <p:spPr>
            <a:xfrm flipH="false" flipV="false" rot="0">
              <a:off x="0" y="0"/>
              <a:ext cx="3070340" cy="1155289"/>
            </a:xfrm>
            <a:custGeom>
              <a:avLst/>
              <a:gdLst/>
              <a:ahLst/>
              <a:cxnLst/>
              <a:rect r="r" b="b" t="t" l="l"/>
              <a:pathLst>
                <a:path h="1155289" w="3070340">
                  <a:moveTo>
                    <a:pt x="9297" y="0"/>
                  </a:moveTo>
                  <a:lnTo>
                    <a:pt x="3061043" y="0"/>
                  </a:lnTo>
                  <a:cubicBezTo>
                    <a:pt x="3063509" y="0"/>
                    <a:pt x="3065874" y="980"/>
                    <a:pt x="3067617" y="2723"/>
                  </a:cubicBezTo>
                  <a:cubicBezTo>
                    <a:pt x="3069361" y="4467"/>
                    <a:pt x="3070340" y="6832"/>
                    <a:pt x="3070340" y="9297"/>
                  </a:cubicBezTo>
                  <a:lnTo>
                    <a:pt x="3070340" y="1145991"/>
                  </a:lnTo>
                  <a:cubicBezTo>
                    <a:pt x="3070340" y="1148457"/>
                    <a:pt x="3069361" y="1150822"/>
                    <a:pt x="3067617" y="1152565"/>
                  </a:cubicBezTo>
                  <a:cubicBezTo>
                    <a:pt x="3065874" y="1154309"/>
                    <a:pt x="3063509" y="1155289"/>
                    <a:pt x="3061043" y="1155289"/>
                  </a:cubicBezTo>
                  <a:lnTo>
                    <a:pt x="9297" y="1155289"/>
                  </a:lnTo>
                  <a:cubicBezTo>
                    <a:pt x="6832" y="1155289"/>
                    <a:pt x="4467" y="1154309"/>
                    <a:pt x="2723" y="1152565"/>
                  </a:cubicBezTo>
                  <a:cubicBezTo>
                    <a:pt x="980" y="1150822"/>
                    <a:pt x="0" y="1148457"/>
                    <a:pt x="0" y="1145991"/>
                  </a:cubicBezTo>
                  <a:lnTo>
                    <a:pt x="0" y="9297"/>
                  </a:lnTo>
                  <a:cubicBezTo>
                    <a:pt x="0" y="6832"/>
                    <a:pt x="980" y="4467"/>
                    <a:pt x="2723" y="2723"/>
                  </a:cubicBezTo>
                  <a:cubicBezTo>
                    <a:pt x="4467" y="980"/>
                    <a:pt x="6832" y="0"/>
                    <a:pt x="9297" y="0"/>
                  </a:cubicBezTo>
                  <a:close/>
                </a:path>
              </a:pathLst>
            </a:custGeom>
            <a:solidFill>
              <a:srgbClr val="00569E"/>
            </a:solidFill>
          </p:spPr>
        </p:sp>
        <p:sp>
          <p:nvSpPr>
            <p:cNvPr name="TextBox 18" id="18"/>
            <p:cNvSpPr txBox="true"/>
            <p:nvPr/>
          </p:nvSpPr>
          <p:spPr>
            <a:xfrm>
              <a:off x="0" y="-38100"/>
              <a:ext cx="3070340" cy="1193389"/>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255593" y="4814991"/>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a:solidFill>
                    <a:srgbClr val="FFFFFF"/>
                  </a:solidFill>
                  <a:latin typeface="Poppins Bold"/>
                </a:rPr>
                <a:t>Objective</a:t>
              </a:r>
              <a:r>
                <a:rPr lang="en-US" sz="2486" strike="noStrike" u="none">
                  <a:solidFill>
                    <a:srgbClr val="FFFFFF"/>
                  </a:solidFill>
                  <a:latin typeface="Poppins Bold"/>
                </a:rPr>
                <a:t> 01</a:t>
              </a:r>
            </a:p>
          </p:txBody>
        </p:sp>
      </p:grpSp>
      <p:grpSp>
        <p:nvGrpSpPr>
          <p:cNvPr name="Group 22" id="22"/>
          <p:cNvGrpSpPr/>
          <p:nvPr/>
        </p:nvGrpSpPr>
        <p:grpSpPr>
          <a:xfrm rot="0">
            <a:off x="6371831" y="4814991"/>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a:solidFill>
                    <a:srgbClr val="FFFFFF"/>
                  </a:solidFill>
                  <a:latin typeface="Poppins Bold"/>
                </a:rPr>
                <a:t>Objective</a:t>
              </a:r>
              <a:r>
                <a:rPr lang="en-US" sz="2486" strike="noStrike" u="none">
                  <a:solidFill>
                    <a:srgbClr val="FFFFFF"/>
                  </a:solidFill>
                  <a:latin typeface="Poppins Bold"/>
                </a:rPr>
                <a:t> 02</a:t>
              </a:r>
            </a:p>
          </p:txBody>
        </p:sp>
      </p:grpSp>
      <p:grpSp>
        <p:nvGrpSpPr>
          <p:cNvPr name="Group 25" id="25"/>
          <p:cNvGrpSpPr/>
          <p:nvPr/>
        </p:nvGrpSpPr>
        <p:grpSpPr>
          <a:xfrm rot="0">
            <a:off x="9966307" y="4814991"/>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a:solidFill>
                    <a:srgbClr val="FFFFFF"/>
                  </a:solidFill>
                  <a:latin typeface="Poppins Bold"/>
                </a:rPr>
                <a:t>Objective</a:t>
              </a:r>
              <a:r>
                <a:rPr lang="en-US" sz="2486" strike="noStrike" u="none">
                  <a:solidFill>
                    <a:srgbClr val="FFFFFF"/>
                  </a:solidFill>
                  <a:latin typeface="Poppins Bold"/>
                </a:rPr>
                <a:t> 03</a:t>
              </a:r>
            </a:p>
          </p:txBody>
        </p:sp>
      </p:grpSp>
      <p:sp>
        <p:nvSpPr>
          <p:cNvPr name="TextBox 28" id="28"/>
          <p:cNvSpPr txBox="true"/>
          <p:nvPr/>
        </p:nvSpPr>
        <p:spPr>
          <a:xfrm rot="0">
            <a:off x="1968384" y="5873098"/>
            <a:ext cx="3944024" cy="3178613"/>
          </a:xfrm>
          <a:prstGeom prst="rect">
            <a:avLst/>
          </a:prstGeom>
        </p:spPr>
        <p:txBody>
          <a:bodyPr anchor="t" rtlCol="false" tIns="0" lIns="0" bIns="0" rIns="0">
            <a:spAutoFit/>
          </a:bodyPr>
          <a:lstStyle/>
          <a:p>
            <a:pPr algn="ctr" marL="0" indent="0" lvl="0">
              <a:lnSpc>
                <a:spcPts val="2775"/>
              </a:lnSpc>
              <a:spcBef>
                <a:spcPct val="0"/>
              </a:spcBef>
            </a:pPr>
            <a:r>
              <a:rPr lang="en-US" sz="1982" spc="-39">
                <a:solidFill>
                  <a:srgbClr val="FDFDFD"/>
                </a:solidFill>
                <a:latin typeface="Poppins"/>
              </a:rPr>
              <a:t>This project delves into the analysis of data related to the National Rural Employment Guarantee Act (NREGA), a transformative government scheme aimed at providing rural households with guaranteed wage employment opportunities.</a:t>
            </a:r>
          </a:p>
        </p:txBody>
      </p:sp>
      <p:sp>
        <p:nvSpPr>
          <p:cNvPr name="TextBox 29" id="29"/>
          <p:cNvSpPr txBox="true"/>
          <p:nvPr/>
        </p:nvSpPr>
        <p:spPr>
          <a:xfrm rot="0">
            <a:off x="6482502" y="5947830"/>
            <a:ext cx="2661498" cy="1768913"/>
          </a:xfrm>
          <a:prstGeom prst="rect">
            <a:avLst/>
          </a:prstGeom>
        </p:spPr>
        <p:txBody>
          <a:bodyPr anchor="t" rtlCol="false" tIns="0" lIns="0" bIns="0" rIns="0">
            <a:spAutoFit/>
          </a:bodyPr>
          <a:lstStyle/>
          <a:p>
            <a:pPr algn="ctr" marL="0" indent="0" lvl="0">
              <a:lnSpc>
                <a:spcPts val="2775"/>
              </a:lnSpc>
              <a:spcBef>
                <a:spcPct val="0"/>
              </a:spcBef>
            </a:pPr>
            <a:r>
              <a:rPr lang="en-US" sz="1982" spc="-39" strike="noStrike" u="none">
                <a:solidFill>
                  <a:srgbClr val="FDFDFD"/>
                </a:solidFill>
                <a:latin typeface="Poppins"/>
              </a:rPr>
              <a:t>This project aims to analyze and visualize the NREGA dataset to extract meaningful insights</a:t>
            </a:r>
          </a:p>
        </p:txBody>
      </p:sp>
      <p:sp>
        <p:nvSpPr>
          <p:cNvPr name="TextBox 30" id="30"/>
          <p:cNvSpPr txBox="true"/>
          <p:nvPr/>
        </p:nvSpPr>
        <p:spPr>
          <a:xfrm rot="0">
            <a:off x="9966307" y="5857109"/>
            <a:ext cx="2661498" cy="2473763"/>
          </a:xfrm>
          <a:prstGeom prst="rect">
            <a:avLst/>
          </a:prstGeom>
        </p:spPr>
        <p:txBody>
          <a:bodyPr anchor="t" rtlCol="false" tIns="0" lIns="0" bIns="0" rIns="0">
            <a:spAutoFit/>
          </a:bodyPr>
          <a:lstStyle/>
          <a:p>
            <a:pPr algn="ctr" marL="0" indent="0" lvl="0">
              <a:lnSpc>
                <a:spcPts val="2775"/>
              </a:lnSpc>
              <a:spcBef>
                <a:spcPct val="0"/>
              </a:spcBef>
            </a:pPr>
            <a:r>
              <a:rPr lang="en-US" sz="1982" spc="-39" strike="noStrike" u="none">
                <a:solidFill>
                  <a:srgbClr val="FDFDFD"/>
                </a:solidFill>
                <a:latin typeface="Poppins"/>
              </a:rPr>
              <a:t>Drawing actionable insights to inform policymakers and administrators about the strengths and weaknesses of the NREGA program</a:t>
            </a:r>
          </a:p>
        </p:txBody>
      </p:sp>
      <p:sp>
        <p:nvSpPr>
          <p:cNvPr name="Freeform 31" id="31"/>
          <p:cNvSpPr/>
          <p:nvPr/>
        </p:nvSpPr>
        <p:spPr>
          <a:xfrm flipH="false" flipV="false" rot="0">
            <a:off x="-85725" y="9440713"/>
            <a:ext cx="1639139" cy="1274395"/>
          </a:xfrm>
          <a:custGeom>
            <a:avLst/>
            <a:gdLst/>
            <a:ahLst/>
            <a:cxnLst/>
            <a:rect r="r" b="b" t="t" l="l"/>
            <a:pathLst>
              <a:path h="1274395" w="1639139">
                <a:moveTo>
                  <a:pt x="0" y="0"/>
                </a:moveTo>
                <a:lnTo>
                  <a:pt x="1639139" y="0"/>
                </a:lnTo>
                <a:lnTo>
                  <a:pt x="1639139" y="1274395"/>
                </a:lnTo>
                <a:lnTo>
                  <a:pt x="0" y="1274395"/>
                </a:lnTo>
                <a:lnTo>
                  <a:pt x="0" y="0"/>
                </a:lnTo>
                <a:close/>
              </a:path>
            </a:pathLst>
          </a:custGeom>
          <a:blipFill>
            <a:blip r:embed="rId4"/>
            <a:stretch>
              <a:fillRect l="0" t="-2862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7276024" cy="10295767"/>
          </a:xfrm>
          <a:custGeom>
            <a:avLst/>
            <a:gdLst/>
            <a:ahLst/>
            <a:cxnLst/>
            <a:rect r="r" b="b" t="t" l="l"/>
            <a:pathLst>
              <a:path h="10295767" w="7276024">
                <a:moveTo>
                  <a:pt x="0" y="0"/>
                </a:moveTo>
                <a:lnTo>
                  <a:pt x="7276024" y="0"/>
                </a:lnTo>
                <a:lnTo>
                  <a:pt x="7276024" y="10295767"/>
                </a:lnTo>
                <a:lnTo>
                  <a:pt x="0" y="10295767"/>
                </a:lnTo>
                <a:lnTo>
                  <a:pt x="0" y="0"/>
                </a:lnTo>
                <a:close/>
              </a:path>
            </a:pathLst>
          </a:custGeom>
          <a:blipFill>
            <a:blip r:embed="rId2"/>
            <a:stretch>
              <a:fillRect l="-54973" t="0" r="-54973" b="0"/>
            </a:stretch>
          </a:blipFill>
        </p:spPr>
      </p:sp>
      <p:grpSp>
        <p:nvGrpSpPr>
          <p:cNvPr name="Group 3" id="3"/>
          <p:cNvGrpSpPr/>
          <p:nvPr/>
        </p:nvGrpSpPr>
        <p:grpSpPr>
          <a:xfrm rot="0">
            <a:off x="1028700" y="3852968"/>
            <a:ext cx="14586028" cy="5088907"/>
            <a:chOff x="0" y="0"/>
            <a:chExt cx="3841588" cy="1340288"/>
          </a:xfrm>
        </p:grpSpPr>
        <p:sp>
          <p:nvSpPr>
            <p:cNvPr name="Freeform 4" id="4"/>
            <p:cNvSpPr/>
            <p:nvPr/>
          </p:nvSpPr>
          <p:spPr>
            <a:xfrm flipH="false" flipV="false" rot="0">
              <a:off x="0" y="0"/>
              <a:ext cx="3841588" cy="1340288"/>
            </a:xfrm>
            <a:custGeom>
              <a:avLst/>
              <a:gdLst/>
              <a:ahLst/>
              <a:cxnLst/>
              <a:rect r="r" b="b" t="t" l="l"/>
              <a:pathLst>
                <a:path h="1340288" w="38415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name="TextBox 5" id="5"/>
            <p:cNvSpPr txBox="true"/>
            <p:nvPr/>
          </p:nvSpPr>
          <p:spPr>
            <a:xfrm>
              <a:off x="0" y="-38100"/>
              <a:ext cx="3841588" cy="137838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16202741" y="9144000"/>
            <a:ext cx="2113117" cy="1642903"/>
          </a:xfrm>
          <a:custGeom>
            <a:avLst/>
            <a:gdLst/>
            <a:ahLst/>
            <a:cxnLst/>
            <a:rect r="r" b="b" t="t" l="l"/>
            <a:pathLst>
              <a:path h="1642903" w="2113117">
                <a:moveTo>
                  <a:pt x="0" y="0"/>
                </a:moveTo>
                <a:lnTo>
                  <a:pt x="2113118" y="0"/>
                </a:lnTo>
                <a:lnTo>
                  <a:pt x="2113118" y="1642903"/>
                </a:lnTo>
                <a:lnTo>
                  <a:pt x="0" y="1642903"/>
                </a:lnTo>
                <a:lnTo>
                  <a:pt x="0" y="0"/>
                </a:lnTo>
                <a:close/>
              </a:path>
            </a:pathLst>
          </a:custGeom>
          <a:blipFill>
            <a:blip r:embed="rId3"/>
            <a:stretch>
              <a:fillRect l="0" t="-28620" r="0" b="0"/>
            </a:stretch>
          </a:blipFill>
        </p:spPr>
      </p:sp>
      <p:sp>
        <p:nvSpPr>
          <p:cNvPr name="TextBox 12" id="12"/>
          <p:cNvSpPr txBox="true"/>
          <p:nvPr/>
        </p:nvSpPr>
        <p:spPr>
          <a:xfrm rot="0">
            <a:off x="1270420" y="904875"/>
            <a:ext cx="8821691"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rPr>
              <a:t>Problem Statement</a:t>
            </a:r>
          </a:p>
        </p:txBody>
      </p:sp>
      <p:sp>
        <p:nvSpPr>
          <p:cNvPr name="TextBox 13" id="13"/>
          <p:cNvSpPr txBox="true"/>
          <p:nvPr/>
        </p:nvSpPr>
        <p:spPr>
          <a:xfrm rot="0">
            <a:off x="1270420" y="2225999"/>
            <a:ext cx="9913189" cy="1326819"/>
          </a:xfrm>
          <a:prstGeom prst="rect">
            <a:avLst/>
          </a:prstGeom>
        </p:spPr>
        <p:txBody>
          <a:bodyPr anchor="t" rtlCol="false" tIns="0" lIns="0" bIns="0" rIns="0">
            <a:spAutoFit/>
          </a:bodyPr>
          <a:lstStyle/>
          <a:p>
            <a:pPr algn="l">
              <a:lnSpc>
                <a:spcPts val="3518"/>
              </a:lnSpc>
            </a:pPr>
            <a:r>
              <a:rPr lang="en-US" sz="2513" spc="-50">
                <a:solidFill>
                  <a:srgbClr val="FDFDFD"/>
                </a:solidFill>
                <a:latin typeface="Poppins"/>
              </a:rPr>
              <a:t>NREGA is a vital initiative to alleviate rural unemployment and poverty. This project seeks to address several key questions and challenges associated with NREGA</a:t>
            </a:r>
          </a:p>
        </p:txBody>
      </p:sp>
      <p:sp>
        <p:nvSpPr>
          <p:cNvPr name="TextBox 14" id="14"/>
          <p:cNvSpPr txBox="true"/>
          <p:nvPr/>
        </p:nvSpPr>
        <p:spPr>
          <a:xfrm rot="0">
            <a:off x="1472306" y="5076825"/>
            <a:ext cx="4161784" cy="2909600"/>
          </a:xfrm>
          <a:prstGeom prst="rect">
            <a:avLst/>
          </a:prstGeom>
        </p:spPr>
        <p:txBody>
          <a:bodyPr anchor="t" rtlCol="false" tIns="0" lIns="0" bIns="0" rIns="0">
            <a:spAutoFit/>
          </a:bodyPr>
          <a:lstStyle/>
          <a:p>
            <a:pPr algn="ctr">
              <a:lnSpc>
                <a:spcPts val="2903"/>
              </a:lnSpc>
            </a:pPr>
            <a:r>
              <a:rPr lang="en-US" sz="2073" spc="-41">
                <a:solidFill>
                  <a:srgbClr val="145DA0"/>
                </a:solidFill>
                <a:latin typeface="Poppins"/>
              </a:rPr>
              <a:t>How effective is NREGA in providing employment opportunities to rural households?</a:t>
            </a:r>
          </a:p>
          <a:p>
            <a:pPr algn="ctr">
              <a:lnSpc>
                <a:spcPts val="2903"/>
              </a:lnSpc>
            </a:pPr>
          </a:p>
          <a:p>
            <a:pPr algn="ctr">
              <a:lnSpc>
                <a:spcPts val="2903"/>
              </a:lnSpc>
            </a:pPr>
            <a:r>
              <a:rPr lang="en-US" sz="2073" spc="-41">
                <a:solidFill>
                  <a:srgbClr val="145DA0"/>
                </a:solidFill>
                <a:latin typeface="Poppins"/>
              </a:rPr>
              <a:t>Are there regional disparities in the implementation and outcomes of the scheme?</a:t>
            </a:r>
          </a:p>
        </p:txBody>
      </p:sp>
      <p:sp>
        <p:nvSpPr>
          <p:cNvPr name="TextBox 15" id="15"/>
          <p:cNvSpPr txBox="true"/>
          <p:nvPr/>
        </p:nvSpPr>
        <p:spPr>
          <a:xfrm rot="0">
            <a:off x="6227015" y="4819879"/>
            <a:ext cx="4161784" cy="3271550"/>
          </a:xfrm>
          <a:prstGeom prst="rect">
            <a:avLst/>
          </a:prstGeom>
        </p:spPr>
        <p:txBody>
          <a:bodyPr anchor="t" rtlCol="false" tIns="0" lIns="0" bIns="0" rIns="0">
            <a:spAutoFit/>
          </a:bodyPr>
          <a:lstStyle/>
          <a:p>
            <a:pPr algn="ctr">
              <a:lnSpc>
                <a:spcPts val="2903"/>
              </a:lnSpc>
            </a:pPr>
            <a:r>
              <a:rPr lang="en-US" sz="2073" spc="-41">
                <a:solidFill>
                  <a:srgbClr val="145DA0"/>
                </a:solidFill>
                <a:latin typeface="Poppins"/>
              </a:rPr>
              <a:t>What is the utilization of the allocated budget, and how does it correlate with employment generation?</a:t>
            </a:r>
          </a:p>
          <a:p>
            <a:pPr algn="ctr">
              <a:lnSpc>
                <a:spcPts val="2903"/>
              </a:lnSpc>
            </a:pPr>
          </a:p>
          <a:p>
            <a:pPr algn="ctr">
              <a:lnSpc>
                <a:spcPts val="2903"/>
              </a:lnSpc>
            </a:pPr>
            <a:r>
              <a:rPr lang="en-US" sz="2073" spc="-41">
                <a:solidFill>
                  <a:srgbClr val="145DA0"/>
                </a:solidFill>
                <a:latin typeface="Poppins"/>
              </a:rPr>
              <a:t>Can data-driven insights guide policymakers and administrators in optimizing the scheme's impact? </a:t>
            </a:r>
          </a:p>
        </p:txBody>
      </p:sp>
      <p:sp>
        <p:nvSpPr>
          <p:cNvPr name="TextBox 16" id="16"/>
          <p:cNvSpPr txBox="true"/>
          <p:nvPr/>
        </p:nvSpPr>
        <p:spPr>
          <a:xfrm rot="0">
            <a:off x="10991929" y="5072442"/>
            <a:ext cx="4161784" cy="2547650"/>
          </a:xfrm>
          <a:prstGeom prst="rect">
            <a:avLst/>
          </a:prstGeom>
        </p:spPr>
        <p:txBody>
          <a:bodyPr anchor="t" rtlCol="false" tIns="0" lIns="0" bIns="0" rIns="0">
            <a:spAutoFit/>
          </a:bodyPr>
          <a:lstStyle/>
          <a:p>
            <a:pPr algn="ctr">
              <a:lnSpc>
                <a:spcPts val="2903"/>
              </a:lnSpc>
            </a:pPr>
            <a:r>
              <a:rPr lang="en-US" sz="2073" spc="-41">
                <a:solidFill>
                  <a:srgbClr val="145DA0"/>
                </a:solidFill>
                <a:latin typeface="Poppins"/>
              </a:rPr>
              <a:t>What are the key factors contributing to the completion of NREGA works, and are there any roadblocks to its success? </a:t>
            </a:r>
          </a:p>
          <a:p>
            <a:pPr algn="ctr">
              <a:lnSpc>
                <a:spcPts val="2903"/>
              </a:lnSpc>
            </a:pPr>
          </a:p>
          <a:p>
            <a:pPr algn="ctr">
              <a:lnSpc>
                <a:spcPts val="2903"/>
              </a:lnSpc>
            </a:pPr>
            <a:r>
              <a:rPr lang="en-US" sz="2073" spc="-41">
                <a:solidFill>
                  <a:srgbClr val="145DA0"/>
                </a:solidFill>
                <a:latin typeface="Poppins"/>
              </a:rPr>
              <a:t>Are there enough women representation?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TextBox 2" id="2"/>
          <p:cNvSpPr txBox="true"/>
          <p:nvPr/>
        </p:nvSpPr>
        <p:spPr>
          <a:xfrm rot="0">
            <a:off x="4130983" y="2571418"/>
            <a:ext cx="10372817" cy="755650"/>
          </a:xfrm>
          <a:prstGeom prst="rect">
            <a:avLst/>
          </a:prstGeom>
        </p:spPr>
        <p:txBody>
          <a:bodyPr anchor="t" rtlCol="false" tIns="0" lIns="0" bIns="0" rIns="0">
            <a:spAutoFit/>
          </a:bodyPr>
          <a:lstStyle/>
          <a:p>
            <a:pPr algn="ctr">
              <a:lnSpc>
                <a:spcPts val="4999"/>
              </a:lnSpc>
            </a:pPr>
            <a:r>
              <a:rPr lang="en-US" sz="4999">
                <a:solidFill>
                  <a:srgbClr val="FDFDFD"/>
                </a:solidFill>
                <a:latin typeface="Kollektif Bold"/>
              </a:rPr>
              <a:t>Dataset Information</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nvGrpSpPr>
          <p:cNvPr name="Group 20" id="20"/>
          <p:cNvGrpSpPr/>
          <p:nvPr/>
        </p:nvGrpSpPr>
        <p:grpSpPr>
          <a:xfrm rot="2700000">
            <a:off x="14381224" y="7574679"/>
            <a:ext cx="7415398" cy="3565095"/>
            <a:chOff x="0" y="0"/>
            <a:chExt cx="660400" cy="317500"/>
          </a:xfrm>
        </p:grpSpPr>
        <p:sp>
          <p:nvSpPr>
            <p:cNvPr name="Freeform 21" id="2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2" id="2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3" id="23"/>
          <p:cNvSpPr/>
          <p:nvPr/>
        </p:nvSpPr>
        <p:spPr>
          <a:xfrm>
            <a:off x="13918610" y="8394229"/>
            <a:ext cx="5185216" cy="5132702"/>
          </a:xfrm>
          <a:prstGeom prst="line">
            <a:avLst/>
          </a:prstGeom>
          <a:ln cap="flat" w="28575">
            <a:solidFill>
              <a:srgbClr val="8CA9AD"/>
            </a:solidFill>
            <a:prstDash val="solid"/>
            <a:headEnd type="none" len="sm" w="sm"/>
            <a:tailEnd type="none" len="sm" w="sm"/>
          </a:ln>
        </p:spPr>
      </p:sp>
      <p:sp>
        <p:nvSpPr>
          <p:cNvPr name="AutoShape 24" id="24"/>
          <p:cNvSpPr/>
          <p:nvPr/>
        </p:nvSpPr>
        <p:spPr>
          <a:xfrm>
            <a:off x="13704664" y="8706905"/>
            <a:ext cx="5038853" cy="5038853"/>
          </a:xfrm>
          <a:prstGeom prst="line">
            <a:avLst/>
          </a:prstGeom>
          <a:ln cap="flat" w="28575">
            <a:solidFill>
              <a:srgbClr val="8CA9AD"/>
            </a:solidFill>
            <a:prstDash val="solid"/>
            <a:headEnd type="none" len="sm" w="sm"/>
            <a:tailEnd type="none" len="sm" w="sm"/>
          </a:ln>
        </p:spPr>
      </p:sp>
      <p:sp>
        <p:nvSpPr>
          <p:cNvPr name="AutoShape 25" id="25"/>
          <p:cNvSpPr/>
          <p:nvPr/>
        </p:nvSpPr>
        <p:spPr>
          <a:xfrm>
            <a:off x="13525062" y="9065375"/>
            <a:ext cx="4867141" cy="4867141"/>
          </a:xfrm>
          <a:prstGeom prst="line">
            <a:avLst/>
          </a:prstGeom>
          <a:ln cap="flat" w="28575">
            <a:solidFill>
              <a:srgbClr val="8CA9AD"/>
            </a:solidFill>
            <a:prstDash val="solid"/>
            <a:headEnd type="none" len="sm" w="sm"/>
            <a:tailEnd type="none" len="sm" w="sm"/>
          </a:ln>
        </p:spPr>
      </p:sp>
      <p:sp>
        <p:nvSpPr>
          <p:cNvPr name="AutoShape 26" id="26"/>
          <p:cNvSpPr/>
          <p:nvPr/>
        </p:nvSpPr>
        <p:spPr>
          <a:xfrm>
            <a:off x="13398407" y="9451643"/>
            <a:ext cx="4690515" cy="4690515"/>
          </a:xfrm>
          <a:prstGeom prst="line">
            <a:avLst/>
          </a:prstGeom>
          <a:ln cap="flat" w="28575">
            <a:solidFill>
              <a:srgbClr val="8CA9AD"/>
            </a:solidFill>
            <a:prstDash val="solid"/>
            <a:headEnd type="none" len="sm" w="sm"/>
            <a:tailEnd type="none" len="sm" w="sm"/>
          </a:ln>
        </p:spPr>
      </p:sp>
      <p:sp>
        <p:nvSpPr>
          <p:cNvPr name="AutoShape 27" id="27"/>
          <p:cNvSpPr/>
          <p:nvPr/>
        </p:nvSpPr>
        <p:spPr>
          <a:xfrm>
            <a:off x="13254553" y="9891320"/>
            <a:ext cx="4347674" cy="4347674"/>
          </a:xfrm>
          <a:prstGeom prst="line">
            <a:avLst/>
          </a:prstGeom>
          <a:ln cap="flat" w="28575">
            <a:solidFill>
              <a:srgbClr val="8CA9AD"/>
            </a:solidFill>
            <a:prstDash val="solid"/>
            <a:headEnd type="none" len="sm" w="sm"/>
            <a:tailEnd type="none" len="sm" w="sm"/>
          </a:ln>
        </p:spPr>
      </p:sp>
      <p:grpSp>
        <p:nvGrpSpPr>
          <p:cNvPr name="Group 28" id="28"/>
          <p:cNvGrpSpPr/>
          <p:nvPr/>
        </p:nvGrpSpPr>
        <p:grpSpPr>
          <a:xfrm rot="2700000">
            <a:off x="-1376391" y="-3093321"/>
            <a:ext cx="7415398" cy="3565095"/>
            <a:chOff x="0" y="0"/>
            <a:chExt cx="660400" cy="317500"/>
          </a:xfrm>
        </p:grpSpPr>
        <p:sp>
          <p:nvSpPr>
            <p:cNvPr name="Freeform 29" id="29"/>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0" id="30"/>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1" id="31"/>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32" id="32"/>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33" id="33"/>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34" id="34"/>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35" id="35"/>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36" id="36"/>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37" id="37"/>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38" id="38"/>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TextBox 39" id="39"/>
          <p:cNvSpPr txBox="true"/>
          <p:nvPr/>
        </p:nvSpPr>
        <p:spPr>
          <a:xfrm rot="0">
            <a:off x="2634588" y="4282097"/>
            <a:ext cx="13485794" cy="2752725"/>
          </a:xfrm>
          <a:prstGeom prst="rect">
            <a:avLst/>
          </a:prstGeom>
        </p:spPr>
        <p:txBody>
          <a:bodyPr anchor="t" rtlCol="false" tIns="0" lIns="0" bIns="0" rIns="0">
            <a:spAutoFit/>
          </a:bodyPr>
          <a:lstStyle/>
          <a:p>
            <a:pPr algn="just">
              <a:lnSpc>
                <a:spcPts val="3600"/>
              </a:lnSpc>
            </a:pPr>
            <a:r>
              <a:rPr lang="en-US" sz="3000">
                <a:solidFill>
                  <a:srgbClr val="FDFDFD"/>
                </a:solidFill>
                <a:latin typeface="DM Sans"/>
              </a:rPr>
              <a:t>The dataset used for this analysis is sourced from official government records and contains information related to NREGA implementation across various states and districts in India. It comprises 28 columns, encompassing data on job cards, worker details, budget allocation, work completion statistics, expenditure, and more. This dataset offers a comprehensive view of the progress and challenges faced by the NREGA program.</a:t>
            </a:r>
          </a:p>
        </p:txBody>
      </p:sp>
      <p:sp>
        <p:nvSpPr>
          <p:cNvPr name="Freeform 40" id="40"/>
          <p:cNvSpPr/>
          <p:nvPr/>
        </p:nvSpPr>
        <p:spPr>
          <a:xfrm flipH="false" flipV="false" rot="0">
            <a:off x="16448860" y="7986298"/>
            <a:ext cx="1649724" cy="1282625"/>
          </a:xfrm>
          <a:custGeom>
            <a:avLst/>
            <a:gdLst/>
            <a:ahLst/>
            <a:cxnLst/>
            <a:rect r="r" b="b" t="t" l="l"/>
            <a:pathLst>
              <a:path h="1282625" w="1649724">
                <a:moveTo>
                  <a:pt x="0" y="0"/>
                </a:moveTo>
                <a:lnTo>
                  <a:pt x="1649724" y="0"/>
                </a:lnTo>
                <a:lnTo>
                  <a:pt x="1649724" y="1282625"/>
                </a:lnTo>
                <a:lnTo>
                  <a:pt x="0" y="1282625"/>
                </a:lnTo>
                <a:lnTo>
                  <a:pt x="0" y="0"/>
                </a:lnTo>
                <a:close/>
              </a:path>
            </a:pathLst>
          </a:custGeom>
          <a:blipFill>
            <a:blip r:embed="rId26"/>
            <a:stretch>
              <a:fillRect l="0" t="-2862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2845844" y="4593835"/>
            <a:ext cx="3889492" cy="994555"/>
          </a:xfrm>
          <a:prstGeom prst="rect">
            <a:avLst/>
          </a:prstGeom>
        </p:spPr>
        <p:txBody>
          <a:bodyPr anchor="t" rtlCol="false" tIns="0" lIns="0" bIns="0" rIns="0">
            <a:spAutoFit/>
          </a:bodyPr>
          <a:lstStyle/>
          <a:p>
            <a:pPr algn="l" marL="0" indent="0" lvl="0">
              <a:lnSpc>
                <a:spcPts val="8182"/>
              </a:lnSpc>
              <a:spcBef>
                <a:spcPct val="0"/>
              </a:spcBef>
            </a:pPr>
            <a:r>
              <a:rPr lang="en-US" sz="5844">
                <a:solidFill>
                  <a:srgbClr val="FDFDFD"/>
                </a:solidFill>
                <a:latin typeface="Open Sans Extra Bold"/>
              </a:rPr>
              <a:t>Analysis</a:t>
            </a:r>
          </a:p>
        </p:txBody>
      </p:sp>
      <p:pic>
        <p:nvPicPr>
          <p:cNvPr name="Picture 6" id="6"/>
          <p:cNvPicPr>
            <a:picLocks noChangeAspect="true"/>
          </p:cNvPicPr>
          <p:nvPr/>
        </p:nvPicPr>
        <p:blipFill>
          <a:blip r:embed="rId2"/>
          <a:stretch>
            <a:fillRect/>
          </a:stretch>
        </p:blipFill>
        <p:spPr>
          <a:xfrm rot="0">
            <a:off x="8229617" y="832679"/>
            <a:ext cx="9458722" cy="8784858"/>
          </a:xfrm>
          <a:prstGeom prst="rect">
            <a:avLst/>
          </a:prstGeom>
        </p:spPr>
      </p:pic>
      <p:grpSp>
        <p:nvGrpSpPr>
          <p:cNvPr name="Group 7" id="7"/>
          <p:cNvGrpSpPr/>
          <p:nvPr/>
        </p:nvGrpSpPr>
        <p:grpSpPr>
          <a:xfrm rot="0">
            <a:off x="1028700" y="8829309"/>
            <a:ext cx="7523780" cy="428991"/>
            <a:chOff x="0" y="0"/>
            <a:chExt cx="2106826" cy="120127"/>
          </a:xfrm>
        </p:grpSpPr>
        <p:sp>
          <p:nvSpPr>
            <p:cNvPr name="Freeform 8" id="8"/>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9" id="9"/>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5238003" y="8290589"/>
            <a:ext cx="7523780" cy="75237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3724222" y="-4507687"/>
            <a:ext cx="5924489" cy="592448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false" flipV="false" rot="0">
            <a:off x="16900112" y="49036"/>
            <a:ext cx="1387888" cy="1079053"/>
          </a:xfrm>
          <a:custGeom>
            <a:avLst/>
            <a:gdLst/>
            <a:ahLst/>
            <a:cxnLst/>
            <a:rect r="r" b="b" t="t" l="l"/>
            <a:pathLst>
              <a:path h="1079053" w="1387888">
                <a:moveTo>
                  <a:pt x="0" y="0"/>
                </a:moveTo>
                <a:lnTo>
                  <a:pt x="1387888" y="0"/>
                </a:lnTo>
                <a:lnTo>
                  <a:pt x="1387888" y="1079053"/>
                </a:lnTo>
                <a:lnTo>
                  <a:pt x="0" y="1079053"/>
                </a:lnTo>
                <a:lnTo>
                  <a:pt x="0" y="0"/>
                </a:lnTo>
                <a:close/>
              </a:path>
            </a:pathLst>
          </a:custGeom>
          <a:blipFill>
            <a:blip r:embed="rId3"/>
            <a:stretch>
              <a:fillRect l="0" t="-2862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6" r="0" b="-236"/>
            </a:stretch>
          </a:blipFill>
        </p:spPr>
      </p:sp>
      <p:sp>
        <p:nvSpPr>
          <p:cNvPr name="Freeform 3" id="3"/>
          <p:cNvSpPr/>
          <p:nvPr/>
        </p:nvSpPr>
        <p:spPr>
          <a:xfrm flipH="false" flipV="false" rot="0">
            <a:off x="17031936" y="0"/>
            <a:ext cx="1046933" cy="813968"/>
          </a:xfrm>
          <a:custGeom>
            <a:avLst/>
            <a:gdLst/>
            <a:ahLst/>
            <a:cxnLst/>
            <a:rect r="r" b="b" t="t" l="l"/>
            <a:pathLst>
              <a:path h="813968" w="1046933">
                <a:moveTo>
                  <a:pt x="0" y="0"/>
                </a:moveTo>
                <a:lnTo>
                  <a:pt x="1046933" y="0"/>
                </a:lnTo>
                <a:lnTo>
                  <a:pt x="1046933" y="813968"/>
                </a:lnTo>
                <a:lnTo>
                  <a:pt x="0" y="813968"/>
                </a:lnTo>
                <a:lnTo>
                  <a:pt x="0" y="0"/>
                </a:lnTo>
                <a:close/>
              </a:path>
            </a:pathLst>
          </a:custGeom>
          <a:blipFill>
            <a:blip r:embed="rId3"/>
            <a:stretch>
              <a:fillRect l="0" t="-2862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DAGIrtCymfs</dc:identifier>
  <dcterms:modified xsi:type="dcterms:W3CDTF">2011-08-01T06:04:30Z</dcterms:modified>
  <cp:revision>1</cp:revision>
  <dc:title>NREGA Analysis - Mentorness Task 3</dc:title>
</cp:coreProperties>
</file>